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33"/>
  </p:notesMasterIdLst>
  <p:handoutMasterIdLst>
    <p:handoutMasterId r:id="rId34"/>
  </p:handoutMasterIdLst>
  <p:sldIdLst>
    <p:sldId id="4460" r:id="rId5"/>
    <p:sldId id="276" r:id="rId6"/>
    <p:sldId id="4474" r:id="rId7"/>
    <p:sldId id="4509" r:id="rId8"/>
    <p:sldId id="4511" r:id="rId9"/>
    <p:sldId id="4476" r:id="rId10"/>
    <p:sldId id="4500" r:id="rId11"/>
    <p:sldId id="4501" r:id="rId12"/>
    <p:sldId id="4510" r:id="rId13"/>
    <p:sldId id="4477" r:id="rId14"/>
    <p:sldId id="4504" r:id="rId15"/>
    <p:sldId id="4505" r:id="rId16"/>
    <p:sldId id="2147473349" r:id="rId17"/>
    <p:sldId id="2147483009" r:id="rId18"/>
    <p:sldId id="2147483011" r:id="rId19"/>
    <p:sldId id="4513" r:id="rId20"/>
    <p:sldId id="4444" r:id="rId21"/>
    <p:sldId id="4502" r:id="rId22"/>
    <p:sldId id="4506" r:id="rId23"/>
    <p:sldId id="4512" r:id="rId24"/>
    <p:sldId id="4503" r:id="rId25"/>
    <p:sldId id="4508" r:id="rId26"/>
    <p:sldId id="4475" r:id="rId27"/>
    <p:sldId id="2147483012" r:id="rId28"/>
    <p:sldId id="2147483016" r:id="rId29"/>
    <p:sldId id="4514" r:id="rId30"/>
    <p:sldId id="2147483018" r:id="rId31"/>
    <p:sldId id="2147483017" r:id="rId32"/>
  </p:sldIdLst>
  <p:sldSz cx="12192000" cy="6858000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  <p:embeddedFont>
      <p:font typeface="Montserrat Medium" panose="00000600000000000000" pitchFamily="2" charset="0"/>
      <p:regular r:id="rId41"/>
      <p:italic r:id="rId42"/>
    </p:embeddedFont>
    <p:embeddedFont>
      <p:font typeface="Montserrat SemiBold" panose="00000700000000000000" pitchFamily="2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12EB0E-3C49-F74C-AA23-3208A27A4E60}" name="Lesnefsky, Warren" initials="WL" userId="S::Warren.Lesnefsky@cotiviti.com::4e79a77a-57f7-4898-bc6a-5e138943e248" providerId="AD"/>
  <p188:author id="{10819538-A79B-40B1-639F-641E1DAEFBB3}" name="Waibel, Beth" initials="BW" userId="S::beth.waibel@cotiviti.com::7d27d961-0df1-4ff5-bfc5-fdbcbb0972a3" providerId="AD"/>
  <p188:author id="{B5781461-7C3A-502F-BDD8-E7AB1CF843C0}" name="Hawley, Matthew" initials="HM" userId="S::matthew.hawley@cotiviti.com::54e282e0-22bd-412b-a61a-11fd9ad0b815" providerId="AD"/>
  <p188:author id="{77301BEC-9D62-6177-C3B2-996647C3F4FD}" name="Kabadi, Pooja" initials="PK" userId="S::pooja.kabadi@cotiviti.com::93805713-a592-4406-af14-3f5a66cfed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2BFE0"/>
    <a:srgbClr val="9579D3"/>
    <a:srgbClr val="31006F"/>
    <a:srgbClr val="EC008C"/>
    <a:srgbClr val="30006F"/>
    <a:srgbClr val="9479D2"/>
    <a:srgbClr val="EB008B"/>
    <a:srgbClr val="E9E3F5"/>
    <a:srgbClr val="C1B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A640E-9716-478B-932B-0B0A1BD01B8E}" v="2" dt="2025-10-31T04:05:36.495"/>
    <p1510:client id="{2E026C56-75F5-AE9F-C173-E29398D4B3F4}" v="5" dt="2025-10-30T18:19:04.86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45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adi, Pooja" userId="93805713-a592-4406-af14-3f5a66cfedf0" providerId="ADAL" clId="{3320FFB9-F3A8-4176-AF1C-5FF8BBA63886}"/>
    <pc:docChg chg="custSel modSld">
      <pc:chgData name="Kabadi, Pooja" userId="93805713-a592-4406-af14-3f5a66cfedf0" providerId="ADAL" clId="{3320FFB9-F3A8-4176-AF1C-5FF8BBA63886}" dt="2025-10-31T04:07:15.773" v="51" actId="20577"/>
      <pc:docMkLst>
        <pc:docMk/>
      </pc:docMkLst>
      <pc:sldChg chg="modSp mod">
        <pc:chgData name="Kabadi, Pooja" userId="93805713-a592-4406-af14-3f5a66cfedf0" providerId="ADAL" clId="{3320FFB9-F3A8-4176-AF1C-5FF8BBA63886}" dt="2025-10-31T04:07:15.773" v="51" actId="20577"/>
        <pc:sldMkLst>
          <pc:docMk/>
          <pc:sldMk cId="3896721984" sldId="4460"/>
        </pc:sldMkLst>
        <pc:spChg chg="mod">
          <ac:chgData name="Kabadi, Pooja" userId="93805713-a592-4406-af14-3f5a66cfedf0" providerId="ADAL" clId="{3320FFB9-F3A8-4176-AF1C-5FF8BBA63886}" dt="2025-10-31T04:06:31.497" v="46" actId="14100"/>
          <ac:spMkLst>
            <pc:docMk/>
            <pc:sldMk cId="3896721984" sldId="4460"/>
            <ac:spMk id="2" creationId="{648D23D0-F432-46AD-2DBD-FD745D14AA15}"/>
          </ac:spMkLst>
        </pc:spChg>
        <pc:spChg chg="mod">
          <ac:chgData name="Kabadi, Pooja" userId="93805713-a592-4406-af14-3f5a66cfedf0" providerId="ADAL" clId="{3320FFB9-F3A8-4176-AF1C-5FF8BBA63886}" dt="2025-10-31T04:06:44.256" v="47" actId="1076"/>
          <ac:spMkLst>
            <pc:docMk/>
            <pc:sldMk cId="3896721984" sldId="4460"/>
            <ac:spMk id="3" creationId="{6DF913E5-740C-B9AD-B222-B4F0586C0B44}"/>
          </ac:spMkLst>
        </pc:spChg>
        <pc:spChg chg="mod">
          <ac:chgData name="Kabadi, Pooja" userId="93805713-a592-4406-af14-3f5a66cfedf0" providerId="ADAL" clId="{3320FFB9-F3A8-4176-AF1C-5FF8BBA63886}" dt="2025-10-31T04:07:15.773" v="51" actId="20577"/>
          <ac:spMkLst>
            <pc:docMk/>
            <pc:sldMk cId="3896721984" sldId="4460"/>
            <ac:spMk id="4" creationId="{64AD07E7-5376-90AB-5766-0A9619499580}"/>
          </ac:spMkLst>
        </pc:spChg>
      </pc:sldChg>
      <pc:sldChg chg="delSp modSp mod">
        <pc:chgData name="Kabadi, Pooja" userId="93805713-a592-4406-af14-3f5a66cfedf0" providerId="ADAL" clId="{3320FFB9-F3A8-4176-AF1C-5FF8BBA63886}" dt="2025-10-30T18:20:46.336" v="1" actId="1076"/>
        <pc:sldMkLst>
          <pc:docMk/>
          <pc:sldMk cId="1738963132" sldId="4474"/>
        </pc:sldMkLst>
        <pc:spChg chg="mod">
          <ac:chgData name="Kabadi, Pooja" userId="93805713-a592-4406-af14-3f5a66cfedf0" providerId="ADAL" clId="{3320FFB9-F3A8-4176-AF1C-5FF8BBA63886}" dt="2025-10-30T18:20:46.336" v="1" actId="1076"/>
          <ac:spMkLst>
            <pc:docMk/>
            <pc:sldMk cId="1738963132" sldId="4474"/>
            <ac:spMk id="44" creationId="{4E0C4778-6F52-5E09-FD6C-450D652C5702}"/>
          </ac:spMkLst>
        </pc:spChg>
        <pc:picChg chg="mod">
          <ac:chgData name="Kabadi, Pooja" userId="93805713-a592-4406-af14-3f5a66cfedf0" providerId="ADAL" clId="{3320FFB9-F3A8-4176-AF1C-5FF8BBA63886}" dt="2025-10-30T18:20:46.336" v="1" actId="1076"/>
          <ac:picMkLst>
            <pc:docMk/>
            <pc:sldMk cId="1738963132" sldId="4474"/>
            <ac:picMk id="4" creationId="{202DD95F-9E5A-4E88-F892-754B87259262}"/>
          </ac:picMkLst>
        </pc:picChg>
        <pc:picChg chg="mod">
          <ac:chgData name="Kabadi, Pooja" userId="93805713-a592-4406-af14-3f5a66cfedf0" providerId="ADAL" clId="{3320FFB9-F3A8-4176-AF1C-5FF8BBA63886}" dt="2025-10-30T18:20:46.336" v="1" actId="1076"/>
          <ac:picMkLst>
            <pc:docMk/>
            <pc:sldMk cId="1738963132" sldId="4474"/>
            <ac:picMk id="6" creationId="{A26AA9F0-93B6-E241-FCC5-1120ADDC4709}"/>
          </ac:picMkLst>
        </pc:picChg>
        <pc:picChg chg="del">
          <ac:chgData name="Kabadi, Pooja" userId="93805713-a592-4406-af14-3f5a66cfedf0" providerId="ADAL" clId="{3320FFB9-F3A8-4176-AF1C-5FF8BBA63886}" dt="2025-10-30T18:20:34.759" v="0" actId="478"/>
          <ac:picMkLst>
            <pc:docMk/>
            <pc:sldMk cId="1738963132" sldId="4474"/>
            <ac:picMk id="8" creationId="{5C724846-A531-7AA8-7882-49746D02B43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1006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'LOS Distribution'!$B$9:$B$13</c:f>
              <c:strCache>
                <c:ptCount val="5"/>
                <c:pt idx="0">
                  <c:v>LOS 3</c:v>
                </c:pt>
                <c:pt idx="1">
                  <c:v>LOS 2</c:v>
                </c:pt>
                <c:pt idx="2">
                  <c:v>LOS 4</c:v>
                </c:pt>
                <c:pt idx="3">
                  <c:v>LOS 5</c:v>
                </c:pt>
                <c:pt idx="4">
                  <c:v>LOS 1</c:v>
                </c:pt>
              </c:strCache>
            </c:strRef>
          </c:cat>
          <c:val>
            <c:numRef>
              <c:f>'LOS Distribution'!$C$9:$C$13</c:f>
              <c:numCache>
                <c:formatCode>0%</c:formatCode>
                <c:ptCount val="5"/>
                <c:pt idx="0">
                  <c:v>0.48114692989356833</c:v>
                </c:pt>
                <c:pt idx="1">
                  <c:v>0.31860750516182595</c:v>
                </c:pt>
                <c:pt idx="2">
                  <c:v>0.17464944363624921</c:v>
                </c:pt>
                <c:pt idx="3">
                  <c:v>2.5596121308356468E-2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E-4D84-A7F5-F77B84E485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5599599"/>
        <c:axId val="1995601999"/>
      </c:barChart>
      <c:catAx>
        <c:axId val="199559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5601999"/>
        <c:crosses val="autoZero"/>
        <c:auto val="1"/>
        <c:lblAlgn val="ctr"/>
        <c:lblOffset val="100"/>
        <c:noMultiLvlLbl val="0"/>
      </c:catAx>
      <c:valAx>
        <c:axId val="199560199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9559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analysis.xlsx]Pareto!PivotTable11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Pareto!$B$3</c:f>
              <c:strCache>
                <c:ptCount val="1"/>
                <c:pt idx="0">
                  <c:v>Sum of 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Pareto!$B$4:$B$26</c:f>
              <c:numCache>
                <c:formatCode>General</c:formatCode>
                <c:ptCount val="22"/>
                <c:pt idx="0">
                  <c:v>184344</c:v>
                </c:pt>
                <c:pt idx="1">
                  <c:v>184344</c:v>
                </c:pt>
                <c:pt idx="2">
                  <c:v>184344</c:v>
                </c:pt>
                <c:pt idx="3">
                  <c:v>184344</c:v>
                </c:pt>
                <c:pt idx="4">
                  <c:v>184344</c:v>
                </c:pt>
                <c:pt idx="5">
                  <c:v>184344</c:v>
                </c:pt>
                <c:pt idx="6">
                  <c:v>184344</c:v>
                </c:pt>
                <c:pt idx="7">
                  <c:v>184344</c:v>
                </c:pt>
                <c:pt idx="8">
                  <c:v>184344</c:v>
                </c:pt>
                <c:pt idx="9">
                  <c:v>166780</c:v>
                </c:pt>
                <c:pt idx="10">
                  <c:v>166780</c:v>
                </c:pt>
                <c:pt idx="11">
                  <c:v>166780</c:v>
                </c:pt>
                <c:pt idx="12">
                  <c:v>166780</c:v>
                </c:pt>
                <c:pt idx="13">
                  <c:v>166780</c:v>
                </c:pt>
                <c:pt idx="14">
                  <c:v>165486</c:v>
                </c:pt>
                <c:pt idx="15">
                  <c:v>165486</c:v>
                </c:pt>
                <c:pt idx="16">
                  <c:v>165486</c:v>
                </c:pt>
                <c:pt idx="17">
                  <c:v>165486</c:v>
                </c:pt>
                <c:pt idx="18">
                  <c:v>75232</c:v>
                </c:pt>
                <c:pt idx="19">
                  <c:v>75232</c:v>
                </c:pt>
                <c:pt idx="20">
                  <c:v>75232</c:v>
                </c:pt>
                <c:pt idx="21">
                  <c:v>75232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5765327"/>
        <c:axId val="825760527"/>
      </c:barChart>
      <c:lineChart>
        <c:grouping val="standard"/>
        <c:varyColors val="0"/>
        <c:ser>
          <c:idx val="1"/>
          <c:order val="1"/>
          <c:tx>
            <c:strRef>
              <c:f>Pareto!$C$3</c:f>
              <c:strCache>
                <c:ptCount val="1"/>
                <c:pt idx="0">
                  <c:v>Sum of 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Pareto!$C$4:$C$26</c:f>
              <c:numCache>
                <c:formatCode>0.00%</c:formatCode>
                <c:ptCount val="22"/>
                <c:pt idx="0">
                  <c:v>5.3342315157870614E-2</c:v>
                </c:pt>
                <c:pt idx="1">
                  <c:v>0.10668463031574123</c:v>
                </c:pt>
                <c:pt idx="2">
                  <c:v>0.16002694547361185</c:v>
                </c:pt>
                <c:pt idx="3">
                  <c:v>0.21336926063148245</c:v>
                </c:pt>
                <c:pt idx="4">
                  <c:v>0.26671157578935306</c:v>
                </c:pt>
                <c:pt idx="5">
                  <c:v>0.3200538909472237</c:v>
                </c:pt>
                <c:pt idx="6">
                  <c:v>0.37339620610509427</c:v>
                </c:pt>
                <c:pt idx="7">
                  <c:v>0.42673852126296491</c:v>
                </c:pt>
                <c:pt idx="8">
                  <c:v>0.48008083642083554</c:v>
                </c:pt>
                <c:pt idx="9">
                  <c:v>0.52834078153447994</c:v>
                </c:pt>
                <c:pt idx="10">
                  <c:v>0.57660072664812434</c:v>
                </c:pt>
                <c:pt idx="11">
                  <c:v>0.62486067176176863</c:v>
                </c:pt>
                <c:pt idx="12">
                  <c:v>0.67312061687541302</c:v>
                </c:pt>
                <c:pt idx="13">
                  <c:v>0.72138056198905742</c:v>
                </c:pt>
                <c:pt idx="14">
                  <c:v>0.76926607150504589</c:v>
                </c:pt>
                <c:pt idx="15">
                  <c:v>0.81715158102103436</c:v>
                </c:pt>
                <c:pt idx="16">
                  <c:v>0.86503709053702282</c:v>
                </c:pt>
                <c:pt idx="17">
                  <c:v>0.91292260005301129</c:v>
                </c:pt>
                <c:pt idx="18">
                  <c:v>0.93469195003975847</c:v>
                </c:pt>
                <c:pt idx="19">
                  <c:v>0.95646130002650565</c:v>
                </c:pt>
                <c:pt idx="20">
                  <c:v>0.97823065001325282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763407"/>
        <c:axId val="825762927"/>
      </c:lineChart>
      <c:catAx>
        <c:axId val="82576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0527"/>
        <c:crosses val="autoZero"/>
        <c:auto val="1"/>
        <c:lblAlgn val="ctr"/>
        <c:lblOffset val="100"/>
        <c:noMultiLvlLbl val="0"/>
      </c:catAx>
      <c:valAx>
        <c:axId val="82576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5327"/>
        <c:crosses val="autoZero"/>
        <c:crossBetween val="between"/>
      </c:valAx>
      <c:valAx>
        <c:axId val="825762927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3407"/>
        <c:crosses val="max"/>
        <c:crossBetween val="between"/>
      </c:valAx>
      <c:catAx>
        <c:axId val="825763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5762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1006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'LOS Distribution'!$B$9:$B$13</c:f>
              <c:strCache>
                <c:ptCount val="5"/>
                <c:pt idx="0">
                  <c:v>LOS 3</c:v>
                </c:pt>
                <c:pt idx="1">
                  <c:v>LOS 2</c:v>
                </c:pt>
                <c:pt idx="2">
                  <c:v>LOS 4</c:v>
                </c:pt>
                <c:pt idx="3">
                  <c:v>LOS 5</c:v>
                </c:pt>
                <c:pt idx="4">
                  <c:v>LOS 1</c:v>
                </c:pt>
              </c:strCache>
            </c:strRef>
          </c:cat>
          <c:val>
            <c:numRef>
              <c:f>'LOS Distribution'!$C$9:$C$13</c:f>
              <c:numCache>
                <c:formatCode>0%</c:formatCode>
                <c:ptCount val="5"/>
                <c:pt idx="0">
                  <c:v>0.48114692989356833</c:v>
                </c:pt>
                <c:pt idx="1">
                  <c:v>0.31860750516182595</c:v>
                </c:pt>
                <c:pt idx="2">
                  <c:v>0.17464944363624921</c:v>
                </c:pt>
                <c:pt idx="3">
                  <c:v>2.5596121308356468E-2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CA-4F1C-BDD0-3EDD083984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5599599"/>
        <c:axId val="1995601999"/>
      </c:barChart>
      <c:catAx>
        <c:axId val="199559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5601999"/>
        <c:crosses val="autoZero"/>
        <c:auto val="1"/>
        <c:lblAlgn val="ctr"/>
        <c:lblOffset val="100"/>
        <c:noMultiLvlLbl val="0"/>
      </c:catAx>
      <c:valAx>
        <c:axId val="199560199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9559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'Proc Family Dis'!$B$25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Dis'!$B$26:$B$32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456F-4D12-BEDA-69D1C805128C}"/>
            </c:ext>
          </c:extLst>
        </c:ser>
        <c:ser>
          <c:idx val="1"/>
          <c:order val="1"/>
          <c:tx>
            <c:strRef>
              <c:f>'Proc Family Dis'!$C$25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Dis'!$C$26:$C$32</c:f>
              <c:numCache>
                <c:formatCode>0%</c:formatCode>
                <c:ptCount val="7"/>
                <c:pt idx="1">
                  <c:v>0.74978067843470864</c:v>
                </c:pt>
                <c:pt idx="2">
                  <c:v>0.46786939068481498</c:v>
                </c:pt>
                <c:pt idx="3">
                  <c:v>0.14771988596656646</c:v>
                </c:pt>
                <c:pt idx="4">
                  <c:v>0.93675672052021186</c:v>
                </c:pt>
                <c:pt idx="6">
                  <c:v>0.88491599319438541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6F-4D12-BEDA-69D1C805128C}"/>
            </c:ext>
          </c:extLst>
        </c:ser>
        <c:ser>
          <c:idx val="2"/>
          <c:order val="2"/>
          <c:tx>
            <c:strRef>
              <c:f>'Proc Family Dis'!$D$25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Dis'!$D$26:$D$32</c:f>
              <c:numCache>
                <c:formatCode>General</c:formatCode>
                <c:ptCount val="7"/>
                <c:pt idx="0" formatCode="0%">
                  <c:v>0.9503355555802061</c:v>
                </c:pt>
                <c:pt idx="2" formatCode="0%">
                  <c:v>0.28457970012760525</c:v>
                </c:pt>
                <c:pt idx="3" formatCode="0%">
                  <c:v>0.48994886243885122</c:v>
                </c:pt>
                <c:pt idx="4" formatCode="0%">
                  <c:v>6.3243279479788167E-2</c:v>
                </c:pt>
                <c:pt idx="5" formatCode="0%">
                  <c:v>0.56055933645257339</c:v>
                </c:pt>
                <c:pt idx="6" formatCode="0%">
                  <c:v>0.11508400680561463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6F-4D12-BEDA-69D1C805128C}"/>
            </c:ext>
          </c:extLst>
        </c:ser>
        <c:ser>
          <c:idx val="3"/>
          <c:order val="3"/>
          <c:tx>
            <c:strRef>
              <c:f>'Proc Family Dis'!$E$25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0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Dis'!$E$26:$E$32</c:f>
              <c:numCache>
                <c:formatCode>0%</c:formatCode>
                <c:ptCount val="7"/>
                <c:pt idx="0">
                  <c:v>4.9358284617688493E-2</c:v>
                </c:pt>
                <c:pt idx="1">
                  <c:v>0.25021932156529136</c:v>
                </c:pt>
                <c:pt idx="2">
                  <c:v>0.20859474691620586</c:v>
                </c:pt>
                <c:pt idx="3">
                  <c:v>0.30625741827419051</c:v>
                </c:pt>
                <c:pt idx="5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6F-4D12-BEDA-69D1C805128C}"/>
            </c:ext>
          </c:extLst>
        </c:ser>
        <c:ser>
          <c:idx val="4"/>
          <c:order val="4"/>
          <c:tx>
            <c:strRef>
              <c:f>'Proc Family Dis'!$F$25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Dis'!$F$26:$F$32</c:f>
              <c:numCache>
                <c:formatCode>General</c:formatCode>
                <c:ptCount val="7"/>
                <c:pt idx="2" formatCode="0%">
                  <c:v>3.8956162271373884E-2</c:v>
                </c:pt>
                <c:pt idx="3" formatCode="0%">
                  <c:v>5.6073833320391793E-2</c:v>
                </c:pt>
                <c:pt idx="5" formatCode="0%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6F-4D12-BEDA-69D1C80512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4941711"/>
        <c:axId val="544942191"/>
      </c:barChart>
      <c:catAx>
        <c:axId val="54494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2191"/>
        <c:crosses val="autoZero"/>
        <c:auto val="1"/>
        <c:lblAlgn val="ctr"/>
        <c:lblOffset val="100"/>
        <c:noMultiLvlLbl val="0"/>
      </c:catAx>
      <c:valAx>
        <c:axId val="5449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'Proc Family Dis'!$B$25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Dis'!$B$26:$B$32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6F18-42AE-ACD6-F9C6BFEB2A30}"/>
            </c:ext>
          </c:extLst>
        </c:ser>
        <c:ser>
          <c:idx val="1"/>
          <c:order val="1"/>
          <c:tx>
            <c:strRef>
              <c:f>'Proc Family Dis'!$C$25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18-42AE-ACD6-F9C6BFEB2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Dis'!$C$26:$C$32</c:f>
              <c:numCache>
                <c:formatCode>0%</c:formatCode>
                <c:ptCount val="7"/>
                <c:pt idx="1">
                  <c:v>0.74978067843470864</c:v>
                </c:pt>
                <c:pt idx="2">
                  <c:v>0.46786939068481498</c:v>
                </c:pt>
                <c:pt idx="3">
                  <c:v>0.14771988596656646</c:v>
                </c:pt>
                <c:pt idx="4">
                  <c:v>0.93675672052021186</c:v>
                </c:pt>
                <c:pt idx="6">
                  <c:v>0.88491599319438541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18-42AE-ACD6-F9C6BFEB2A30}"/>
            </c:ext>
          </c:extLst>
        </c:ser>
        <c:ser>
          <c:idx val="2"/>
          <c:order val="2"/>
          <c:tx>
            <c:strRef>
              <c:f>'Proc Family Dis'!$D$25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18-42AE-ACD6-F9C6BFEB2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Dis'!$D$26:$D$32</c:f>
              <c:numCache>
                <c:formatCode>General</c:formatCode>
                <c:ptCount val="7"/>
                <c:pt idx="0" formatCode="0%">
                  <c:v>0.9503355555802061</c:v>
                </c:pt>
                <c:pt idx="2" formatCode="0%">
                  <c:v>0.28457970012760525</c:v>
                </c:pt>
                <c:pt idx="3" formatCode="0%">
                  <c:v>0.48994886243885122</c:v>
                </c:pt>
                <c:pt idx="4" formatCode="0%">
                  <c:v>6.3243279479788167E-2</c:v>
                </c:pt>
                <c:pt idx="5" formatCode="0%">
                  <c:v>0.56055933645257339</c:v>
                </c:pt>
                <c:pt idx="6" formatCode="0%">
                  <c:v>0.11508400680561463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18-42AE-ACD6-F9C6BFEB2A30}"/>
            </c:ext>
          </c:extLst>
        </c:ser>
        <c:ser>
          <c:idx val="3"/>
          <c:order val="3"/>
          <c:tx>
            <c:strRef>
              <c:f>'Proc Family Dis'!$E$25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0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Dis'!$E$26:$E$32</c:f>
              <c:numCache>
                <c:formatCode>0%</c:formatCode>
                <c:ptCount val="7"/>
                <c:pt idx="0">
                  <c:v>4.9358284617688493E-2</c:v>
                </c:pt>
                <c:pt idx="1">
                  <c:v>0.25021932156529136</c:v>
                </c:pt>
                <c:pt idx="2">
                  <c:v>0.20859474691620586</c:v>
                </c:pt>
                <c:pt idx="3">
                  <c:v>0.30625741827419051</c:v>
                </c:pt>
                <c:pt idx="5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18-42AE-ACD6-F9C6BFEB2A30}"/>
            </c:ext>
          </c:extLst>
        </c:ser>
        <c:ser>
          <c:idx val="4"/>
          <c:order val="4"/>
          <c:tx>
            <c:strRef>
              <c:f>'Proc Family Dis'!$F$25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Dis'!$F$26:$F$32</c:f>
              <c:numCache>
                <c:formatCode>General</c:formatCode>
                <c:ptCount val="7"/>
                <c:pt idx="2" formatCode="0%">
                  <c:v>3.8956162271373884E-2</c:v>
                </c:pt>
                <c:pt idx="3" formatCode="0%">
                  <c:v>5.6073833320391793E-2</c:v>
                </c:pt>
                <c:pt idx="5" formatCode="0%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18-42AE-ACD6-F9C6BFEB2A3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4941711"/>
        <c:axId val="544942191"/>
      </c:barChart>
      <c:catAx>
        <c:axId val="54494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2191"/>
        <c:crosses val="autoZero"/>
        <c:auto val="1"/>
        <c:lblAlgn val="ctr"/>
        <c:lblOffset val="100"/>
        <c:noMultiLvlLbl val="0"/>
      </c:catAx>
      <c:valAx>
        <c:axId val="5449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Analysis.xlsx]Proc Gp Dis!PivotTable2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'Proc Gp Dis'!$B$3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Dis'!$B$4:$B$26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1-4310-B9BD-D7BA483EC84C}"/>
            </c:ext>
          </c:extLst>
        </c:ser>
        <c:ser>
          <c:idx val="1"/>
          <c:order val="1"/>
          <c:tx>
            <c:strRef>
              <c:f>'Proc Gp Dis'!$C$3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Dis'!$C$4:$C$26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71062</c:v>
                </c:pt>
                <c:pt idx="7">
                  <c:v>41753</c:v>
                </c:pt>
                <c:pt idx="8">
                  <c:v>66574</c:v>
                </c:pt>
                <c:pt idx="9">
                  <c:v>0</c:v>
                </c:pt>
                <c:pt idx="10">
                  <c:v>0</c:v>
                </c:pt>
                <c:pt idx="11">
                  <c:v>74221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66584</c:v>
                </c:pt>
                <c:pt idx="17">
                  <c:v>0</c:v>
                </c:pt>
                <c:pt idx="18">
                  <c:v>73617</c:v>
                </c:pt>
                <c:pt idx="19">
                  <c:v>66119</c:v>
                </c:pt>
                <c:pt idx="20">
                  <c:v>0</c:v>
                </c:pt>
                <c:pt idx="21">
                  <c:v>66574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1-4310-B9BD-D7BA483EC84C}"/>
            </c:ext>
          </c:extLst>
        </c:ser>
        <c:ser>
          <c:idx val="2"/>
          <c:order val="2"/>
          <c:tx>
            <c:strRef>
              <c:f>'Proc Gp Dis'!$D$3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Dis'!$D$4:$D$26</c:f>
              <c:numCache>
                <c:formatCode>General</c:formatCode>
                <c:ptCount val="22"/>
                <c:pt idx="0">
                  <c:v>71478</c:v>
                </c:pt>
                <c:pt idx="1">
                  <c:v>71478</c:v>
                </c:pt>
                <c:pt idx="2">
                  <c:v>70969</c:v>
                </c:pt>
                <c:pt idx="3">
                  <c:v>71478</c:v>
                </c:pt>
                <c:pt idx="4">
                  <c:v>71478</c:v>
                </c:pt>
                <c:pt idx="5">
                  <c:v>71478</c:v>
                </c:pt>
                <c:pt idx="6">
                  <c:v>0</c:v>
                </c:pt>
                <c:pt idx="7">
                  <c:v>0</c:v>
                </c:pt>
                <c:pt idx="8">
                  <c:v>8658</c:v>
                </c:pt>
                <c:pt idx="9">
                  <c:v>37816</c:v>
                </c:pt>
                <c:pt idx="10">
                  <c:v>38153</c:v>
                </c:pt>
                <c:pt idx="11">
                  <c:v>1011</c:v>
                </c:pt>
                <c:pt idx="12">
                  <c:v>42483</c:v>
                </c:pt>
                <c:pt idx="13">
                  <c:v>42483</c:v>
                </c:pt>
                <c:pt idx="14">
                  <c:v>42262</c:v>
                </c:pt>
                <c:pt idx="15">
                  <c:v>42483</c:v>
                </c:pt>
                <c:pt idx="16">
                  <c:v>8648</c:v>
                </c:pt>
                <c:pt idx="17">
                  <c:v>42483</c:v>
                </c:pt>
                <c:pt idx="18">
                  <c:v>968</c:v>
                </c:pt>
                <c:pt idx="19">
                  <c:v>8466</c:v>
                </c:pt>
                <c:pt idx="20">
                  <c:v>42172</c:v>
                </c:pt>
                <c:pt idx="21">
                  <c:v>8658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1-4310-B9BD-D7BA483EC84C}"/>
            </c:ext>
          </c:extLst>
        </c:ser>
        <c:ser>
          <c:idx val="3"/>
          <c:order val="3"/>
          <c:tx>
            <c:strRef>
              <c:f>'Proc Gp Dis'!$E$3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Dis'!$E$4:$E$26</c:f>
              <c:numCache>
                <c:formatCode>General</c:formatCode>
                <c:ptCount val="22"/>
                <c:pt idx="0">
                  <c:v>3731</c:v>
                </c:pt>
                <c:pt idx="1">
                  <c:v>3731</c:v>
                </c:pt>
                <c:pt idx="2">
                  <c:v>3593</c:v>
                </c:pt>
                <c:pt idx="3">
                  <c:v>3731</c:v>
                </c:pt>
                <c:pt idx="4">
                  <c:v>3731</c:v>
                </c:pt>
                <c:pt idx="5">
                  <c:v>3731</c:v>
                </c:pt>
                <c:pt idx="6">
                  <c:v>4170</c:v>
                </c:pt>
                <c:pt idx="7">
                  <c:v>33479</c:v>
                </c:pt>
                <c:pt idx="8">
                  <c:v>0</c:v>
                </c:pt>
                <c:pt idx="9">
                  <c:v>31462</c:v>
                </c:pt>
                <c:pt idx="10">
                  <c:v>31310</c:v>
                </c:pt>
                <c:pt idx="11">
                  <c:v>0</c:v>
                </c:pt>
                <c:pt idx="12">
                  <c:v>27671</c:v>
                </c:pt>
                <c:pt idx="13">
                  <c:v>27671</c:v>
                </c:pt>
                <c:pt idx="14">
                  <c:v>27360</c:v>
                </c:pt>
                <c:pt idx="15">
                  <c:v>27671</c:v>
                </c:pt>
                <c:pt idx="16">
                  <c:v>0</c:v>
                </c:pt>
                <c:pt idx="17">
                  <c:v>27671</c:v>
                </c:pt>
                <c:pt idx="18">
                  <c:v>0</c:v>
                </c:pt>
                <c:pt idx="19">
                  <c:v>0</c:v>
                </c:pt>
                <c:pt idx="20">
                  <c:v>27898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C1-4310-B9BD-D7BA483EC84C}"/>
            </c:ext>
          </c:extLst>
        </c:ser>
        <c:ser>
          <c:idx val="4"/>
          <c:order val="4"/>
          <c:tx>
            <c:strRef>
              <c:f>'Proc Gp Dis'!$F$3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Dis'!$F$4:$F$26</c:f>
              <c:numCache>
                <c:formatCode>General</c:formatCode>
                <c:ptCount val="22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5954</c:v>
                </c:pt>
                <c:pt idx="10">
                  <c:v>5769</c:v>
                </c:pt>
                <c:pt idx="11">
                  <c:v>0</c:v>
                </c:pt>
                <c:pt idx="12">
                  <c:v>5078</c:v>
                </c:pt>
                <c:pt idx="13">
                  <c:v>5078</c:v>
                </c:pt>
                <c:pt idx="14">
                  <c:v>4963</c:v>
                </c:pt>
                <c:pt idx="15">
                  <c:v>5078</c:v>
                </c:pt>
                <c:pt idx="16">
                  <c:v>0</c:v>
                </c:pt>
                <c:pt idx="17">
                  <c:v>5078</c:v>
                </c:pt>
                <c:pt idx="18">
                  <c:v>0</c:v>
                </c:pt>
                <c:pt idx="19">
                  <c:v>0</c:v>
                </c:pt>
                <c:pt idx="20">
                  <c:v>5162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C1-4310-B9BD-D7BA483EC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0552271"/>
        <c:axId val="470411263"/>
      </c:barChart>
      <c:catAx>
        <c:axId val="1980552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470411263"/>
        <c:crosses val="autoZero"/>
        <c:auto val="1"/>
        <c:lblAlgn val="ctr"/>
        <c:lblOffset val="100"/>
        <c:noMultiLvlLbl val="0"/>
      </c:catAx>
      <c:valAx>
        <c:axId val="470411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8055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9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Analysis.xlsx]OP Example!PivotTable1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'OP Example'!$P$4</c:f>
              <c:strCache>
                <c:ptCount val="1"/>
                <c:pt idx="0">
                  <c:v>LOS 1 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Example'!$P$5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AE-4510-A3FF-46ED01023FE5}"/>
            </c:ext>
          </c:extLst>
        </c:ser>
        <c:ser>
          <c:idx val="1"/>
          <c:order val="1"/>
          <c:tx>
            <c:strRef>
              <c:f>'OP Example'!$Q$4</c:f>
              <c:strCache>
                <c:ptCount val="1"/>
                <c:pt idx="0">
                  <c:v>LOS 2 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Example'!$Q$5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AE-4510-A3FF-46ED01023FE5}"/>
            </c:ext>
          </c:extLst>
        </c:ser>
        <c:ser>
          <c:idx val="2"/>
          <c:order val="2"/>
          <c:tx>
            <c:strRef>
              <c:f>'OP Example'!$R$4</c:f>
              <c:strCache>
                <c:ptCount val="1"/>
                <c:pt idx="0">
                  <c:v>LOS 3 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Example'!$R$5</c:f>
              <c:numCache>
                <c:formatCode>0%</c:formatCode>
                <c:ptCount val="1"/>
                <c:pt idx="0">
                  <c:v>0.56055933645257339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AE-4510-A3FF-46ED01023FE5}"/>
            </c:ext>
          </c:extLst>
        </c:ser>
        <c:ser>
          <c:idx val="3"/>
          <c:order val="3"/>
          <c:tx>
            <c:strRef>
              <c:f>'OP Example'!$S$4</c:f>
              <c:strCache>
                <c:ptCount val="1"/>
                <c:pt idx="0">
                  <c:v>LOS 4 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Example'!$S$5</c:f>
              <c:numCache>
                <c:formatCode>0%</c:formatCode>
                <c:ptCount val="1"/>
                <c:pt idx="0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AE-4510-A3FF-46ED01023FE5}"/>
            </c:ext>
          </c:extLst>
        </c:ser>
        <c:ser>
          <c:idx val="4"/>
          <c:order val="4"/>
          <c:tx>
            <c:strRef>
              <c:f>'OP Example'!$T$4</c:f>
              <c:strCache>
                <c:ptCount val="1"/>
                <c:pt idx="0">
                  <c:v>LOS 5 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Example'!$T$5</c:f>
              <c:numCache>
                <c:formatCode>0%</c:formatCode>
                <c:ptCount val="1"/>
                <c:pt idx="0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AE-4510-A3FF-46ED01023FE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7889008"/>
        <c:axId val="127885648"/>
      </c:barChart>
      <c:catAx>
        <c:axId val="127889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885648"/>
        <c:crosses val="autoZero"/>
        <c:auto val="1"/>
        <c:lblAlgn val="ctr"/>
        <c:lblOffset val="100"/>
        <c:noMultiLvlLbl val="0"/>
      </c:catAx>
      <c:valAx>
        <c:axId val="12788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2788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77553984978658"/>
          <c:y val="0.35561205451728173"/>
          <c:w val="0.17093683331592316"/>
          <c:h val="0.33885779337823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Analysis.xlsx]Portfolio Readiness!PivotTable4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3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'Portfolio Readiness'!$B$3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38-407E-8BA8-0A4E921CE453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38-407E-8BA8-0A4E921CE453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38-407E-8BA8-0A4E921CE453}"/>
              </c:ext>
            </c:extLst>
          </c:dPt>
          <c:dLbls>
            <c:dLbl>
              <c:idx val="0"/>
              <c:layout>
                <c:manualLayout>
                  <c:x val="0.23290860974985111"/>
                  <c:y val="-7.55555555555555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38-407E-8BA8-0A4E921CE453}"/>
                </c:ext>
              </c:extLst>
            </c:dLbl>
            <c:dLbl>
              <c:idx val="1"/>
              <c:layout>
                <c:manualLayout>
                  <c:x val="-0.25385774087547164"/>
                  <c:y val="6.22225721784775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41325005399363"/>
                      <c:h val="8.8822397200349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C38-407E-8BA8-0A4E921CE453}"/>
                </c:ext>
              </c:extLst>
            </c:dLbl>
            <c:dLbl>
              <c:idx val="2"/>
              <c:layout>
                <c:manualLayout>
                  <c:x val="-0.10833333333333338"/>
                  <c:y val="-6.66666666666666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38-407E-8BA8-0A4E921CE4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'Portfolio Readiness'!$A$4:$A$7</c:f>
              <c:strCache>
                <c:ptCount val="3"/>
                <c:pt idx="0">
                  <c:v>Amber</c:v>
                </c:pt>
                <c:pt idx="1">
                  <c:v>Green</c:v>
                </c:pt>
                <c:pt idx="2">
                  <c:v>Red</c:v>
                </c:pt>
              </c:strCache>
            </c:strRef>
          </c:cat>
          <c:val>
            <c:numRef>
              <c:f>'Portfolio Readiness'!$B$4:$B$7</c:f>
              <c:numCache>
                <c:formatCode>0.00%</c:formatCode>
                <c:ptCount val="3"/>
                <c:pt idx="0">
                  <c:v>9.3185374875515717E-2</c:v>
                </c:pt>
                <c:pt idx="1">
                  <c:v>0.8812301417935221</c:v>
                </c:pt>
                <c:pt idx="2">
                  <c:v>2.5584483330962204E-2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6F-401B-9396-9C6DD9A756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Readiness(Top)'!$L$4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Readiness(Top)'!$K$5:$K$9</c:f>
              <c:strCache>
                <c:ptCount val="5"/>
                <c:pt idx="0">
                  <c:v>IPFUV</c:v>
                </c:pt>
                <c:pt idx="1">
                  <c:v>OBSFU</c:v>
                </c:pt>
                <c:pt idx="2">
                  <c:v>ESTAV</c:v>
                </c:pt>
                <c:pt idx="3">
                  <c:v>ESTOV</c:v>
                </c:pt>
                <c:pt idx="4">
                  <c:v>ESTNR</c:v>
                </c:pt>
              </c:strCache>
            </c:strRef>
          </c:cat>
          <c:val>
            <c:numRef>
              <c:f>'Portfolio Readiness(Top)'!$L$5:$L$9</c:f>
              <c:numCache>
                <c:formatCode>General</c:formatCode>
                <c:ptCount val="5"/>
                <c:pt idx="0">
                  <c:v>1853</c:v>
                </c:pt>
                <c:pt idx="1">
                  <c:v>1850</c:v>
                </c:pt>
                <c:pt idx="2">
                  <c:v>1819</c:v>
                </c:pt>
                <c:pt idx="3">
                  <c:v>1819</c:v>
                </c:pt>
                <c:pt idx="4">
                  <c:v>1819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8-4E8B-9C08-ABFFE87B4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97040"/>
        <c:axId val="95959296"/>
      </c:barChart>
      <c:catAx>
        <c:axId val="56397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5959296"/>
        <c:crosses val="autoZero"/>
        <c:auto val="1"/>
        <c:lblAlgn val="ctr"/>
        <c:lblOffset val="100"/>
        <c:noMultiLvlLbl val="0"/>
      </c:catAx>
      <c:valAx>
        <c:axId val="95959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Readiness(Top)'!$J$4</c:f>
              <c:strCache>
                <c:ptCount val="1"/>
                <c:pt idx="0">
                  <c:v>Amber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Readiness(Top)'!$I$5:$I$9</c:f>
              <c:strCache>
                <c:ptCount val="5"/>
                <c:pt idx="0">
                  <c:v>IPCON</c:v>
                </c:pt>
                <c:pt idx="1">
                  <c:v>OVCON</c:v>
                </c:pt>
                <c:pt idx="2">
                  <c:v>IPERV</c:v>
                </c:pt>
                <c:pt idx="3">
                  <c:v>NEWOV</c:v>
                </c:pt>
                <c:pt idx="4">
                  <c:v>NEWHH</c:v>
                </c:pt>
              </c:strCache>
            </c:strRef>
          </c:cat>
          <c:val>
            <c:numRef>
              <c:f>'Portfolio Readiness(Top)'!$J$5:$J$9</c:f>
              <c:numCache>
                <c:formatCode>General</c:formatCode>
                <c:ptCount val="5"/>
                <c:pt idx="0">
                  <c:v>300</c:v>
                </c:pt>
                <c:pt idx="1">
                  <c:v>289</c:v>
                </c:pt>
                <c:pt idx="2">
                  <c:v>281</c:v>
                </c:pt>
                <c:pt idx="3">
                  <c:v>279</c:v>
                </c:pt>
                <c:pt idx="4">
                  <c:v>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1-4A9B-81D8-EE20FEBE6E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77093696"/>
        <c:axId val="1577093216"/>
      </c:barChart>
      <c:catAx>
        <c:axId val="157709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77093216"/>
        <c:crosses val="autoZero"/>
        <c:auto val="1"/>
        <c:lblAlgn val="ctr"/>
        <c:lblOffset val="100"/>
        <c:noMultiLvlLbl val="0"/>
      </c:catAx>
      <c:valAx>
        <c:axId val="1577093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709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Readiness(Top)'!$N$4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Readiness(Top)'!$M$5:$M$9</c:f>
              <c:strCache>
                <c:ptCount val="5"/>
                <c:pt idx="0">
                  <c:v>IPCON</c:v>
                </c:pt>
                <c:pt idx="1">
                  <c:v>IPERV</c:v>
                </c:pt>
                <c:pt idx="2">
                  <c:v>NEWDC</c:v>
                </c:pt>
                <c:pt idx="3">
                  <c:v>NEWHH</c:v>
                </c:pt>
                <c:pt idx="4">
                  <c:v>NEWOV</c:v>
                </c:pt>
              </c:strCache>
            </c:strRef>
          </c:cat>
          <c:val>
            <c:numRef>
              <c:f>'Portfolio Readiness(Top)'!$N$5:$N$9</c:f>
              <c:numCache>
                <c:formatCode>General</c:formatCode>
                <c:ptCount val="5"/>
                <c:pt idx="0">
                  <c:v>115</c:v>
                </c:pt>
                <c:pt idx="1">
                  <c:v>115</c:v>
                </c:pt>
                <c:pt idx="2">
                  <c:v>101</c:v>
                </c:pt>
                <c:pt idx="3">
                  <c:v>97</c:v>
                </c:pt>
                <c:pt idx="4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75-47A2-8B56-3675814D3C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1050096"/>
        <c:axId val="1721051056"/>
      </c:barChart>
      <c:catAx>
        <c:axId val="172105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21051056"/>
        <c:crosses val="autoZero"/>
        <c:auto val="1"/>
        <c:lblAlgn val="ctr"/>
        <c:lblOffset val="100"/>
        <c:noMultiLvlLbl val="0"/>
      </c:catAx>
      <c:valAx>
        <c:axId val="1721051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105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analysis.xlsx]ShareHigh!PivotTable6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>
                <a:latin typeface="Aptos" panose="020B0004020202020204" pitchFamily="34" charset="0"/>
              </a:rPr>
              <a:t>Top</a:t>
            </a:r>
            <a:r>
              <a:rPr lang="en-IN" sz="1200" b="1" baseline="0">
                <a:latin typeface="Aptos" panose="020B0004020202020204" pitchFamily="34" charset="0"/>
              </a:rPr>
              <a:t> Recoding Opportunities</a:t>
            </a:r>
            <a:endParaRPr lang="en-IN" sz="1200" b="1"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ShareHigh!$B$4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ShareHigh!$A$5:$A$15</c:f>
              <c:strCache>
                <c:ptCount val="10"/>
                <c:pt idx="0">
                  <c:v>EYEES</c:v>
                </c:pt>
                <c:pt idx="1">
                  <c:v>EYENW</c:v>
                </c:pt>
                <c:pt idx="2">
                  <c:v>NEWOV</c:v>
                </c:pt>
                <c:pt idx="3">
                  <c:v>OVCON</c:v>
                </c:pt>
                <c:pt idx="4">
                  <c:v>NEWHH</c:v>
                </c:pt>
                <c:pt idx="5">
                  <c:v>NEWDC</c:v>
                </c:pt>
                <c:pt idx="6">
                  <c:v>NEWAO</c:v>
                </c:pt>
                <c:pt idx="7">
                  <c:v>NEWAV</c:v>
                </c:pt>
                <c:pt idx="8">
                  <c:v>IPERV</c:v>
                </c:pt>
                <c:pt idx="9">
                  <c:v>IPCON</c:v>
                </c:pt>
              </c:strCache>
            </c:strRef>
          </c:cat>
          <c:val>
            <c:numRef>
              <c:f>ShareHigh!$B$5:$B$15</c:f>
              <c:numCache>
                <c:formatCode>0.00%</c:formatCode>
                <c:ptCount val="10"/>
                <c:pt idx="0">
                  <c:v>6.3676341248900615E-3</c:v>
                </c:pt>
                <c:pt idx="1">
                  <c:v>0.13620172478440196</c:v>
                </c:pt>
                <c:pt idx="2">
                  <c:v>0.20883178389756182</c:v>
                </c:pt>
                <c:pt idx="3">
                  <c:v>0.21173176462274984</c:v>
                </c:pt>
                <c:pt idx="4">
                  <c:v>0.21878460235784536</c:v>
                </c:pt>
                <c:pt idx="5">
                  <c:v>0.21898444434063624</c:v>
                </c:pt>
                <c:pt idx="6">
                  <c:v>0.22852139005864064</c:v>
                </c:pt>
                <c:pt idx="7">
                  <c:v>0.22852139005864064</c:v>
                </c:pt>
                <c:pt idx="8">
                  <c:v>0.26255216045228158</c:v>
                </c:pt>
                <c:pt idx="9">
                  <c:v>0.2666388624856938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B-44E4-9B4C-7C6C4AF9EB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9977551"/>
        <c:axId val="1949978031"/>
      </c:barChart>
      <c:catAx>
        <c:axId val="1949977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49978031"/>
        <c:crosses val="autoZero"/>
        <c:auto val="1"/>
        <c:lblAlgn val="ctr"/>
        <c:lblOffset val="100"/>
        <c:noMultiLvlLbl val="0"/>
      </c:catAx>
      <c:valAx>
        <c:axId val="194997803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94997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“Bars show combos where </a:t>
            </a:r>
            <a:r>
              <a:rPr lang="en-US" b="1"/>
              <a:t>4/5 is billed often</a:t>
            </a:r>
            <a:r>
              <a:rPr lang="en-US"/>
              <a:t>, but the </a:t>
            </a:r>
            <a:r>
              <a:rPr lang="en-US" b="1"/>
              <a:t>typical level is 2 or 3 - </a:t>
            </a:r>
            <a:r>
              <a:rPr lang="en-US"/>
              <a:t>our </a:t>
            </a:r>
            <a:r>
              <a:rPr lang="en-US" b="1"/>
              <a:t>best near-term savings</a:t>
            </a:r>
            <a:r>
              <a:rPr lang="en-US"/>
              <a:t>.”</a:t>
            </a:r>
          </a:p>
          <a:p>
            <a:r>
              <a:rPr lang="en-US"/>
              <a:t>“Use the </a:t>
            </a:r>
            <a:r>
              <a:rPr lang="en-US" b="1"/>
              <a:t>longest bars first</a:t>
            </a:r>
            <a:r>
              <a:rPr lang="en-US"/>
              <a:t>: big potential and enough volume to act confidently.”</a:t>
            </a:r>
          </a:p>
          <a:p>
            <a:r>
              <a:rPr lang="en-US"/>
              <a:t>“Note: a bar like </a:t>
            </a:r>
            <a:r>
              <a:rPr lang="en-US" b="1"/>
              <a:t>26.66%</a:t>
            </a:r>
            <a:r>
              <a:rPr lang="en-US"/>
              <a:t> is the </a:t>
            </a:r>
            <a:r>
              <a:rPr lang="en-US" b="1"/>
              <a:t>review pool</a:t>
            </a:r>
            <a:r>
              <a:rPr lang="en-US"/>
              <a:t>, not a guaranteed recode rate, actual impact depends on documentation and our </a:t>
            </a:r>
            <a:r>
              <a:rPr lang="en-US" b="1"/>
              <a:t>HAL safety check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reshaped raw files into an analysis-ready format, </a:t>
            </a:r>
            <a:r>
              <a:rPr lang="en-US" b="1"/>
              <a:t>wide to long- </a:t>
            </a:r>
            <a:r>
              <a:rPr lang="en-US"/>
              <a:t>so each diagnosis × procedure shows up cleanly.”</a:t>
            </a:r>
          </a:p>
          <a:p>
            <a:r>
              <a:rPr lang="en-US"/>
              <a:t>“This gives us </a:t>
            </a:r>
            <a:r>
              <a:rPr lang="en-US" b="1"/>
              <a:t>apples-to-apples comparisons</a:t>
            </a:r>
            <a:r>
              <a:rPr lang="en-US"/>
              <a:t> and reliable KPIs across the portfolio.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5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cleaned text, standardized codes, and built a simple </a:t>
            </a:r>
            <a:r>
              <a:rPr lang="en-US" b="1"/>
              <a:t>‘ICD family’</a:t>
            </a:r>
            <a:r>
              <a:rPr lang="en-US"/>
              <a:t> using the part </a:t>
            </a:r>
            <a:r>
              <a:rPr lang="en-US" b="1"/>
              <a:t>before the decimal</a:t>
            </a:r>
            <a:r>
              <a:rPr lang="en-US"/>
              <a:t>.”</a:t>
            </a:r>
          </a:p>
          <a:p>
            <a:r>
              <a:rPr lang="en-US"/>
              <a:t>“We converted levels to numbers and </a:t>
            </a:r>
            <a:r>
              <a:rPr lang="en-US" b="1"/>
              <a:t>kept blanks</a:t>
            </a:r>
            <a:r>
              <a:rPr lang="en-US"/>
              <a:t> so we can measure data quality.”</a:t>
            </a:r>
          </a:p>
          <a:p>
            <a:r>
              <a:rPr lang="en-US"/>
              <a:t>“Net: a </a:t>
            </a:r>
            <a:r>
              <a:rPr lang="en-US" b="1"/>
              <a:t>defensible baseline, </a:t>
            </a:r>
            <a:r>
              <a:rPr lang="en-US"/>
              <a:t>consistent inputs, consistent decisions.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5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902D-FC6F-2136-2C2F-AC10D481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805B7-F8B6-5FB3-0253-0582F35BB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530FC-1EA4-78ED-FB56-61718DFC5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51D8-672A-3359-E824-5FEE02078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61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8752-6D76-F190-3279-7CE1F45D4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5F1C-1A35-B82C-E86E-D1CD891DF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92084-1588-8C3A-7B81-6A42B3183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65D1-0491-A6AD-78D8-491D6595B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8752-6D76-F190-3279-7CE1F45D4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5F1C-1A35-B82C-E86E-D1CD891DF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92084-1588-8C3A-7B81-6A42B3183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65D1-0491-A6AD-78D8-491D6595B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9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8E06-79CD-B840-2309-E1F8C7A5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82157-3868-AC5A-01E4-A088170F7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8C178-6A16-36A0-E82B-268B1BF13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108C4-3F8B-93F2-F676-C61C95C8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8E06-79CD-B840-2309-E1F8C7A5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82157-3868-AC5A-01E4-A088170F7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8C178-6A16-36A0-E82B-268B1BF13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108C4-3F8B-93F2-F676-C61C95C8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reshaped raw files into an analysis-ready format, </a:t>
            </a:r>
            <a:r>
              <a:rPr lang="en-US" b="1" dirty="0"/>
              <a:t>wide to long- </a:t>
            </a:r>
            <a:r>
              <a:rPr lang="en-US" dirty="0"/>
              <a:t>so each diagnosis × procedure shows up cleanly.”</a:t>
            </a:r>
          </a:p>
          <a:p>
            <a:r>
              <a:rPr lang="en-US" dirty="0"/>
              <a:t>“This gives us </a:t>
            </a:r>
            <a:r>
              <a:rPr lang="en-US" b="1" dirty="0"/>
              <a:t>apples-to-apples comparisons</a:t>
            </a:r>
            <a:r>
              <a:rPr lang="en-US" dirty="0"/>
              <a:t> and reliable KPIs across the portfolio.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4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shows </a:t>
            </a:r>
            <a:r>
              <a:rPr lang="en-US" b="1" dirty="0"/>
              <a:t>which levels actually occur</a:t>
            </a:r>
            <a:r>
              <a:rPr lang="en-US" dirty="0"/>
              <a:t> in each family.”</a:t>
            </a:r>
          </a:p>
          <a:p>
            <a:r>
              <a:rPr lang="en-US" dirty="0"/>
              <a:t>“</a:t>
            </a:r>
            <a:r>
              <a:rPr lang="en-US" b="1" dirty="0"/>
              <a:t>Observation and Established</a:t>
            </a:r>
            <a:r>
              <a:rPr lang="en-US" dirty="0"/>
              <a:t> are concentrated → </a:t>
            </a:r>
            <a:r>
              <a:rPr lang="en-US" b="1" dirty="0"/>
              <a:t>tight feasible sets</a:t>
            </a:r>
            <a:r>
              <a:rPr lang="en-US" dirty="0"/>
              <a:t>; turn off unused levels.”</a:t>
            </a:r>
          </a:p>
          <a:p>
            <a:r>
              <a:rPr lang="en-US" dirty="0"/>
              <a:t>“</a:t>
            </a:r>
            <a:r>
              <a:rPr lang="en-US" b="1" dirty="0"/>
              <a:t>Outpatient / some Inpatient/New Patient</a:t>
            </a:r>
            <a:r>
              <a:rPr lang="en-US" dirty="0"/>
              <a:t> show meaningful </a:t>
            </a:r>
            <a:r>
              <a:rPr lang="en-US" b="1" dirty="0"/>
              <a:t>4/5</a:t>
            </a:r>
            <a:r>
              <a:rPr lang="en-US" dirty="0"/>
              <a:t> → keep a </a:t>
            </a:r>
            <a:r>
              <a:rPr lang="en-US" b="1" dirty="0"/>
              <a:t>broader set</a:t>
            </a:r>
            <a:r>
              <a:rPr lang="en-US" dirty="0"/>
              <a:t> but add </a:t>
            </a:r>
            <a:r>
              <a:rPr lang="en-US" b="1" dirty="0"/>
              <a:t>documentation guardrails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6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High-Dollar Hotspots (Share of 4/5 by Diagnosis × Procedure)</a:t>
            </a:r>
          </a:p>
          <a:p>
            <a:r>
              <a:rPr lang="en-US"/>
              <a:t>“Heatmap highlights </a:t>
            </a:r>
            <a:r>
              <a:rPr lang="en-US" b="1"/>
              <a:t>where high levels cluster - </a:t>
            </a:r>
            <a:r>
              <a:rPr lang="en-US"/>
              <a:t>our </a:t>
            </a:r>
            <a:r>
              <a:rPr lang="en-US" b="1"/>
              <a:t>highest-impact targets</a:t>
            </a:r>
            <a:r>
              <a:rPr lang="en-US"/>
              <a:t>.”</a:t>
            </a:r>
          </a:p>
          <a:p>
            <a:r>
              <a:rPr lang="en-US"/>
              <a:t>“Start with the </a:t>
            </a:r>
            <a:r>
              <a:rPr lang="en-US" b="1"/>
              <a:t>dark clusters</a:t>
            </a:r>
            <a:r>
              <a:rPr lang="en-US"/>
              <a:t>: put in </a:t>
            </a:r>
            <a:r>
              <a:rPr lang="en-US" b="1"/>
              <a:t>guardrails/document checks</a:t>
            </a:r>
            <a:r>
              <a:rPr lang="en-US"/>
              <a:t>; then monitor for movement toward mid-levels.”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5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2C3B-1B3D-2F99-BBF0-7A9B88BA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2B7516-88BC-2CB6-6239-2B8C41CBE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51672-E7DB-EA10-977C-BDF02A53A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3F35-6FD9-D577-854D-A777340B2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B01A6-7C5D-A41D-5F0D-0C95A69AC0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74"/>
            <a:ext cx="12192000" cy="685345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A25BA6-4A77-EFA3-4896-A4ECA9578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8238" y="672756"/>
            <a:ext cx="1620837" cy="48736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44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664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04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0" y="0"/>
            <a:ext cx="12193467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7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E6D68-4D79-9F98-7509-20DA25AB725A}"/>
              </a:ext>
            </a:extLst>
          </p:cNvPr>
          <p:cNvSpPr/>
          <p:nvPr userDrawn="1"/>
        </p:nvSpPr>
        <p:spPr>
          <a:xfrm>
            <a:off x="0" y="0"/>
            <a:ext cx="12192000" cy="13715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question mark in a circle&#10;&#10;Description automatically generated">
            <a:extLst>
              <a:ext uri="{FF2B5EF4-FFF2-40B4-BE49-F238E27FC236}">
                <a16:creationId xmlns:a16="http://schemas.microsoft.com/office/drawing/2014/main" id="{C5A8A0F2-6897-5156-AE8A-E3BD857A7D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05" y="175470"/>
            <a:ext cx="960176" cy="960176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844703"/>
            <a:ext cx="11277600" cy="4332262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+mj-lt"/>
              <a:buAutoNum type="alphaLcPeriod"/>
              <a:tabLst/>
              <a:defRPr>
                <a:latin typeface="+mn-lt"/>
              </a:defRPr>
            </a:lvl1pPr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2pPr>
            <a:lvl3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3pPr>
            <a:lvl4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4pPr>
            <a:lvl5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643394"/>
            <a:ext cx="9831788" cy="479829"/>
          </a:xfrm>
        </p:spPr>
        <p:txBody>
          <a:bodyPr anchor="t"/>
          <a:lstStyle/>
          <a:p>
            <a:r>
              <a:rPr lang="en-US" noProof="0"/>
              <a:t>Question goes here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8726" y="340921"/>
            <a:ext cx="9830458" cy="254861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Poll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340115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756076"/>
            <a:ext cx="11273027" cy="340115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D0F3227-1B90-EB7B-C22A-CC853B1D1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1"/>
          </a:xfrm>
          <a:prstGeom prst="rect">
            <a:avLst/>
          </a:prstGeom>
        </p:spPr>
      </p:pic>
      <p:sp>
        <p:nvSpPr>
          <p:cNvPr id="7" name="Title 1" descr="Cover Slide Title Block">
            <a:extLst>
              <a:ext uri="{FF2B5EF4-FFF2-40B4-BE49-F238E27FC236}">
                <a16:creationId xmlns:a16="http://schemas.microsoft.com/office/drawing/2014/main" id="{143ABBE6-1ECC-E0B5-3449-9E6EDEDAAB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8" name="Subtitle 2" descr="Cover Slide Subtitle Block">
            <a:extLst>
              <a:ext uri="{FF2B5EF4-FFF2-40B4-BE49-F238E27FC236}">
                <a16:creationId xmlns:a16="http://schemas.microsoft.com/office/drawing/2014/main" id="{C3C57352-BAE4-80E3-F850-607C5E6E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76D4415-7280-B200-5BDD-714C96DB26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9867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s on a purple background&#10;&#10;Description automatically generated">
            <a:extLst>
              <a:ext uri="{FF2B5EF4-FFF2-40B4-BE49-F238E27FC236}">
                <a16:creationId xmlns:a16="http://schemas.microsoft.com/office/drawing/2014/main" id="{9C390B7A-2028-C706-F34F-02335345B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itle 1" descr="Quote Area Here">
            <a:extLst>
              <a:ext uri="{FF2B5EF4-FFF2-40B4-BE49-F238E27FC236}">
                <a16:creationId xmlns:a16="http://schemas.microsoft.com/office/drawing/2014/main" id="{3C06EAAB-280D-CE63-BCFF-854D57960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10" name="Text Placeholder 2" descr="Quote Attribution Area">
            <a:extLst>
              <a:ext uri="{FF2B5EF4-FFF2-40B4-BE49-F238E27FC236}">
                <a16:creationId xmlns:a16="http://schemas.microsoft.com/office/drawing/2014/main" id="{158E7F2F-9E6B-FAA7-0892-FBCA6EAFD2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C0A75-9612-45DB-896D-BED63A9DA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C34AC2C2-3A0F-3511-1675-66F2C94741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0CD4C56A-7FA1-2F46-CE85-7D5B1578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A4E227D-96AE-BA31-6418-EC933EE1F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68604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9EC8F-1598-E3DF-75CF-46108124E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171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F2FDA-77E8-4521-CEB7-4DA893504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8DF834-1537-1F54-A28F-EA9545DF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A90C7-2102-D000-11EA-2F7B7F49B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5C4307-9759-EC59-FE07-27DF461E4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2E43E-A4C7-9D74-A7EC-D23FD81B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C6B7B9-21BB-6DA8-FD82-F5163FD66CE0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EB9DC7-FF39-340B-7BE3-D015BA736010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1EC044-2FAE-AA81-536B-E520ACF3E290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76F120-C1C6-47EB-DE47-2D356BD7E424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A61929-908B-BA67-0C23-EFF64AD617AE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C3638D-8AC0-6487-6939-0B7BBA1510F7}"/>
              </a:ext>
            </a:extLst>
          </p:cNvPr>
          <p:cNvGrpSpPr/>
          <p:nvPr userDrawn="1"/>
        </p:nvGrpSpPr>
        <p:grpSpPr>
          <a:xfrm>
            <a:off x="1572981" y="1735627"/>
            <a:ext cx="1575487" cy="1506738"/>
            <a:chOff x="1572981" y="1562638"/>
            <a:chExt cx="1575487" cy="1506738"/>
          </a:xfrm>
        </p:grpSpPr>
        <p:grpSp>
          <p:nvGrpSpPr>
            <p:cNvPr id="4" name="Group 3" descr="Purple">
              <a:extLst>
                <a:ext uri="{FF2B5EF4-FFF2-40B4-BE49-F238E27FC236}">
                  <a16:creationId xmlns:a16="http://schemas.microsoft.com/office/drawing/2014/main" id="{3BCA94B1-3D12-1DD9-14BA-B00808B92B16}"/>
                </a:ext>
              </a:extLst>
            </p:cNvPr>
            <p:cNvGrpSpPr/>
            <p:nvPr userDrawn="1"/>
          </p:nvGrpSpPr>
          <p:grpSpPr>
            <a:xfrm>
              <a:off x="1572981" y="1562638"/>
              <a:ext cx="1575487" cy="1506738"/>
              <a:chOff x="244513" y="1467748"/>
              <a:chExt cx="1575487" cy="150673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5A48E67-3E59-5B2C-197E-0AA01EDE8140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07F901-839A-6113-DA01-B87D18107372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271337" cy="15067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3FD7E6-5C5F-07B0-CD4D-10368B46ADD6}"/>
                  </a:ext>
                </a:extLst>
              </p:cNvPr>
              <p:cNvSpPr/>
              <p:nvPr userDrawn="1"/>
            </p:nvSpPr>
            <p:spPr>
              <a:xfrm>
                <a:off x="5471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1"/>
                    </a:solidFill>
                  </a:rPr>
                  <a:t>R:  </a:t>
                </a:r>
                <a:r>
                  <a:rPr lang="en-US" sz="2000">
                    <a:solidFill>
                      <a:schemeClr val="accent1"/>
                    </a:solidFill>
                  </a:rPr>
                  <a:t>48</a:t>
                </a:r>
                <a:endParaRPr lang="en-US" sz="2000" b="1">
                  <a:solidFill>
                    <a:schemeClr val="accent1"/>
                  </a:solidFill>
                </a:endParaRP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G: </a:t>
                </a:r>
                <a:r>
                  <a:rPr lang="en-US" sz="2000">
                    <a:solidFill>
                      <a:schemeClr val="accent1"/>
                    </a:solidFill>
                  </a:rPr>
                  <a:t> 0</a:t>
                </a: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B:  </a:t>
                </a:r>
                <a:r>
                  <a:rPr lang="en-US" sz="2000">
                    <a:solidFill>
                      <a:schemeClr val="accent1"/>
                    </a:solidFill>
                  </a:rPr>
                  <a:t>111</a:t>
                </a:r>
                <a:endParaRPr lang="en-GB" sz="20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8B846-CA14-108A-8158-9FC9DBD5183C}"/>
                </a:ext>
              </a:extLst>
            </p:cNvPr>
            <p:cNvSpPr txBox="1"/>
            <p:nvPr userDrawn="1"/>
          </p:nvSpPr>
          <p:spPr>
            <a:xfrm>
              <a:off x="1936466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1"/>
                  </a:solidFill>
                </a:rPr>
                <a:t>HEX# 30006F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EB95EE-0E83-5226-0EF8-700732641304}"/>
              </a:ext>
            </a:extLst>
          </p:cNvPr>
          <p:cNvGrpSpPr/>
          <p:nvPr userDrawn="1"/>
        </p:nvGrpSpPr>
        <p:grpSpPr>
          <a:xfrm>
            <a:off x="3243038" y="1735627"/>
            <a:ext cx="1575487" cy="1506738"/>
            <a:chOff x="3222996" y="1574087"/>
            <a:chExt cx="1575487" cy="1506738"/>
          </a:xfrm>
        </p:grpSpPr>
        <p:grpSp>
          <p:nvGrpSpPr>
            <p:cNvPr id="8" name="Group 7" descr="Lavendar">
              <a:extLst>
                <a:ext uri="{FF2B5EF4-FFF2-40B4-BE49-F238E27FC236}">
                  <a16:creationId xmlns:a16="http://schemas.microsoft.com/office/drawing/2014/main" id="{62AF1EA0-97E9-9439-53BE-CC4A1C2828E5}"/>
                </a:ext>
              </a:extLst>
            </p:cNvPr>
            <p:cNvGrpSpPr/>
            <p:nvPr userDrawn="1"/>
          </p:nvGrpSpPr>
          <p:grpSpPr>
            <a:xfrm>
              <a:off x="3222996" y="1574087"/>
              <a:ext cx="1575487" cy="1506738"/>
              <a:chOff x="2187613" y="1467748"/>
              <a:chExt cx="1575487" cy="15067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40847-EED2-4A73-68CF-05539592ED8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636634-1CD9-F563-3829-7519B5EE469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271337" cy="1506738"/>
              </a:xfrm>
              <a:prstGeom prst="rect">
                <a:avLst/>
              </a:prstGeom>
              <a:solidFill>
                <a:srgbClr val="9579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1256A6-371E-E741-44E5-20EE37C29529}"/>
                  </a:ext>
                </a:extLst>
              </p:cNvPr>
              <p:cNvSpPr/>
              <p:nvPr userDrawn="1"/>
            </p:nvSpPr>
            <p:spPr>
              <a:xfrm>
                <a:off x="24902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2"/>
                    </a:solidFill>
                  </a:rPr>
                  <a:t>R: </a:t>
                </a:r>
                <a:r>
                  <a:rPr lang="en-US" sz="2000">
                    <a:solidFill>
                      <a:schemeClr val="accent2"/>
                    </a:solidFill>
                  </a:rPr>
                  <a:t>149</a:t>
                </a:r>
                <a:endParaRPr lang="en-US" sz="2000" b="1">
                  <a:solidFill>
                    <a:schemeClr val="accent2"/>
                  </a:solidFill>
                </a:endParaRP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G: </a:t>
                </a:r>
                <a:r>
                  <a:rPr lang="en-US" sz="2000">
                    <a:solidFill>
                      <a:schemeClr val="accent2"/>
                    </a:solidFill>
                  </a:rPr>
                  <a:t>121</a:t>
                </a: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B: </a:t>
                </a:r>
                <a:r>
                  <a:rPr lang="en-US" sz="2000">
                    <a:solidFill>
                      <a:schemeClr val="accent2"/>
                    </a:solidFill>
                  </a:rPr>
                  <a:t>211</a:t>
                </a:r>
                <a:endParaRPr lang="en-GB" sz="2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62D956-DD12-8B7A-118E-D19468728E91}"/>
                </a:ext>
              </a:extLst>
            </p:cNvPr>
            <p:cNvSpPr txBox="1"/>
            <p:nvPr userDrawn="1"/>
          </p:nvSpPr>
          <p:spPr>
            <a:xfrm>
              <a:off x="359514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2"/>
                  </a:solidFill>
                </a:rPr>
                <a:t>HEX# 9579D3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D54BF3-0BA7-E159-CB9E-D7E1C38B44AD}"/>
              </a:ext>
            </a:extLst>
          </p:cNvPr>
          <p:cNvGrpSpPr/>
          <p:nvPr userDrawn="1"/>
        </p:nvGrpSpPr>
        <p:grpSpPr>
          <a:xfrm>
            <a:off x="4913095" y="1735627"/>
            <a:ext cx="1580992" cy="1506738"/>
            <a:chOff x="4885845" y="1562638"/>
            <a:chExt cx="1580992" cy="1506738"/>
          </a:xfrm>
        </p:grpSpPr>
        <p:grpSp>
          <p:nvGrpSpPr>
            <p:cNvPr id="12" name="Group 11" descr="Magenta">
              <a:extLst>
                <a:ext uri="{FF2B5EF4-FFF2-40B4-BE49-F238E27FC236}">
                  <a16:creationId xmlns:a16="http://schemas.microsoft.com/office/drawing/2014/main" id="{B932120A-BD9E-DD90-4723-2B423EB7FF8B}"/>
                </a:ext>
              </a:extLst>
            </p:cNvPr>
            <p:cNvGrpSpPr/>
            <p:nvPr userDrawn="1"/>
          </p:nvGrpSpPr>
          <p:grpSpPr>
            <a:xfrm>
              <a:off x="4885845" y="1562638"/>
              <a:ext cx="1580992" cy="1506738"/>
              <a:chOff x="4130713" y="1467748"/>
              <a:chExt cx="1580992" cy="150673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263FBD-0802-7C16-0E0F-1DFFED34525F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A46543-9745-ACEA-609D-5A3A5B1E5079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271337" cy="15067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3B89E0-495C-87F2-D39A-B040BBB77B7F}"/>
                  </a:ext>
                </a:extLst>
              </p:cNvPr>
              <p:cNvSpPr/>
              <p:nvPr userDrawn="1"/>
            </p:nvSpPr>
            <p:spPr>
              <a:xfrm>
                <a:off x="4438812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3"/>
                    </a:solidFill>
                  </a:rPr>
                  <a:t>R: </a:t>
                </a:r>
                <a:r>
                  <a:rPr lang="en-US" sz="2000">
                    <a:solidFill>
                      <a:schemeClr val="accent3"/>
                    </a:solidFill>
                  </a:rPr>
                  <a:t>236</a:t>
                </a:r>
                <a:endParaRPr lang="en-US" sz="2000" b="1">
                  <a:solidFill>
                    <a:schemeClr val="accent3"/>
                  </a:solidFill>
                </a:endParaRP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G: </a:t>
                </a:r>
                <a:r>
                  <a:rPr lang="en-US" sz="2000">
                    <a:solidFill>
                      <a:schemeClr val="accent3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B: </a:t>
                </a:r>
                <a:r>
                  <a:rPr lang="en-US" sz="2000">
                    <a:solidFill>
                      <a:schemeClr val="accent3"/>
                    </a:solidFill>
                  </a:rPr>
                  <a:t>140</a:t>
                </a:r>
                <a:endParaRPr lang="en-GB" sz="20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3BC12-DED9-3703-402C-A76CF9987B3B}"/>
                </a:ext>
              </a:extLst>
            </p:cNvPr>
            <p:cNvSpPr txBox="1"/>
            <p:nvPr userDrawn="1"/>
          </p:nvSpPr>
          <p:spPr>
            <a:xfrm>
              <a:off x="525382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3"/>
                  </a:solidFill>
                </a:rPr>
                <a:t>HEX# EC008C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9D6FBF-9A93-8E8B-CAF7-4A980AD64660}"/>
              </a:ext>
            </a:extLst>
          </p:cNvPr>
          <p:cNvGrpSpPr/>
          <p:nvPr userDrawn="1"/>
        </p:nvGrpSpPr>
        <p:grpSpPr>
          <a:xfrm>
            <a:off x="6588656" y="1735627"/>
            <a:ext cx="1575487" cy="1506738"/>
            <a:chOff x="6588656" y="1569541"/>
            <a:chExt cx="1575487" cy="1506738"/>
          </a:xfrm>
        </p:grpSpPr>
        <p:grpSp>
          <p:nvGrpSpPr>
            <p:cNvPr id="16" name="Group 15" descr="Blue">
              <a:extLst>
                <a:ext uri="{FF2B5EF4-FFF2-40B4-BE49-F238E27FC236}">
                  <a16:creationId xmlns:a16="http://schemas.microsoft.com/office/drawing/2014/main" id="{8551128D-5505-62B1-1E65-37269D348530}"/>
                </a:ext>
              </a:extLst>
            </p:cNvPr>
            <p:cNvGrpSpPr/>
            <p:nvPr userDrawn="1"/>
          </p:nvGrpSpPr>
          <p:grpSpPr>
            <a:xfrm>
              <a:off x="6588656" y="1569541"/>
              <a:ext cx="1575487" cy="1506738"/>
              <a:chOff x="6073813" y="1467748"/>
              <a:chExt cx="1575487" cy="150673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7A3C5B-3225-7755-05BB-39800C2107B7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239DD9-3279-2B9F-DE91-AB0FCA1939CD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271337" cy="15067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7C8D61-F824-3518-C99E-12FF8E1A4339}"/>
                  </a:ext>
                </a:extLst>
              </p:cNvPr>
              <p:cNvSpPr/>
              <p:nvPr userDrawn="1"/>
            </p:nvSpPr>
            <p:spPr>
              <a:xfrm>
                <a:off x="63764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4"/>
                    </a:solidFill>
                  </a:rPr>
                  <a:t>R: </a:t>
                </a:r>
                <a:r>
                  <a:rPr lang="en-US" sz="2000">
                    <a:solidFill>
                      <a:schemeClr val="accent4"/>
                    </a:solidFill>
                  </a:rPr>
                  <a:t>0</a:t>
                </a:r>
                <a:endParaRPr lang="en-US" sz="2000" b="1">
                  <a:solidFill>
                    <a:schemeClr val="accent4"/>
                  </a:solidFill>
                </a:endParaRPr>
              </a:p>
              <a:p>
                <a:r>
                  <a:rPr lang="en-US" sz="2000" b="1">
                    <a:solidFill>
                      <a:schemeClr val="accent4"/>
                    </a:solidFill>
                  </a:rPr>
                  <a:t>G: </a:t>
                </a:r>
                <a:r>
                  <a:rPr lang="en-US" sz="2000">
                    <a:solidFill>
                      <a:schemeClr val="accent4"/>
                    </a:solidFill>
                  </a:rPr>
                  <a:t>174</a:t>
                </a:r>
              </a:p>
              <a:p>
                <a:r>
                  <a:rPr lang="en-US" sz="2000" b="1">
                    <a:solidFill>
                      <a:schemeClr val="accent4"/>
                    </a:solidFill>
                  </a:rPr>
                  <a:t>B: </a:t>
                </a:r>
                <a:r>
                  <a:rPr lang="en-US" sz="2000">
                    <a:solidFill>
                      <a:schemeClr val="accent4"/>
                    </a:solidFill>
                  </a:rPr>
                  <a:t>239</a:t>
                </a:r>
                <a:endParaRPr lang="en-GB" sz="200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EBC304-9EE8-FCB6-9904-6FD299CF18B8}"/>
                </a:ext>
              </a:extLst>
            </p:cNvPr>
            <p:cNvSpPr txBox="1"/>
            <p:nvPr userDrawn="1"/>
          </p:nvSpPr>
          <p:spPr>
            <a:xfrm>
              <a:off x="695503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4"/>
                  </a:solidFill>
                </a:rPr>
                <a:t>HEX# 00AEEF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F5B94-965F-3F70-8BAA-FD9FE22E3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1E51FE-AE16-847F-9AA0-B76BDC526015}"/>
              </a:ext>
            </a:extLst>
          </p:cNvPr>
          <p:cNvGrpSpPr/>
          <p:nvPr userDrawn="1"/>
        </p:nvGrpSpPr>
        <p:grpSpPr>
          <a:xfrm>
            <a:off x="8577940" y="1735627"/>
            <a:ext cx="1575487" cy="1506738"/>
            <a:chOff x="8577940" y="1562638"/>
            <a:chExt cx="1575487" cy="1506738"/>
          </a:xfrm>
        </p:grpSpPr>
        <p:grpSp>
          <p:nvGrpSpPr>
            <p:cNvPr id="36" name="Group 35" descr="Green">
              <a:extLst>
                <a:ext uri="{FF2B5EF4-FFF2-40B4-BE49-F238E27FC236}">
                  <a16:creationId xmlns:a16="http://schemas.microsoft.com/office/drawing/2014/main" id="{E0275AA6-861E-6F54-2AF7-5B045669FC51}"/>
                </a:ext>
              </a:extLst>
            </p:cNvPr>
            <p:cNvGrpSpPr/>
            <p:nvPr userDrawn="1"/>
          </p:nvGrpSpPr>
          <p:grpSpPr>
            <a:xfrm>
              <a:off x="8577940" y="1562638"/>
              <a:ext cx="1575487" cy="1506738"/>
              <a:chOff x="8453785" y="1467748"/>
              <a:chExt cx="1575487" cy="15067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D941C4-31ED-EDE0-850B-B76092F549A2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50C0B-2CE3-83C2-1ADB-4A9FE8C080E9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271337" cy="150673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978E1A-8553-A3DE-AC92-94F633106B00}"/>
                  </a:ext>
                </a:extLst>
              </p:cNvPr>
              <p:cNvSpPr/>
              <p:nvPr userDrawn="1"/>
            </p:nvSpPr>
            <p:spPr>
              <a:xfrm>
                <a:off x="8756379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00B050"/>
                    </a:solidFill>
                  </a:rPr>
                  <a:t>R: </a:t>
                </a:r>
                <a:r>
                  <a:rPr lang="en-US" sz="2000">
                    <a:solidFill>
                      <a:srgbClr val="00B050"/>
                    </a:solidFill>
                  </a:rPr>
                  <a:t> 0</a:t>
                </a:r>
                <a:endParaRPr lang="en-US" sz="2000" b="1">
                  <a:solidFill>
                    <a:srgbClr val="00B050"/>
                  </a:solidFill>
                </a:endParaRPr>
              </a:p>
              <a:p>
                <a:r>
                  <a:rPr lang="en-US" sz="2000" b="1">
                    <a:solidFill>
                      <a:srgbClr val="00B050"/>
                    </a:solidFill>
                  </a:rPr>
                  <a:t>G:  </a:t>
                </a:r>
                <a:r>
                  <a:rPr lang="en-US" sz="2000">
                    <a:solidFill>
                      <a:srgbClr val="00B050"/>
                    </a:solidFill>
                  </a:rPr>
                  <a:t>176</a:t>
                </a:r>
              </a:p>
              <a:p>
                <a:r>
                  <a:rPr lang="en-US" sz="2000" b="1">
                    <a:solidFill>
                      <a:srgbClr val="00B050"/>
                    </a:solidFill>
                  </a:rPr>
                  <a:t>B: </a:t>
                </a:r>
                <a:r>
                  <a:rPr lang="en-US" sz="2000">
                    <a:solidFill>
                      <a:srgbClr val="00B050"/>
                    </a:solidFill>
                  </a:rPr>
                  <a:t> 80</a:t>
                </a:r>
                <a:endParaRPr lang="en-GB" sz="200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CDAC73-F97F-3ECF-5D70-294808DBD155}"/>
                </a:ext>
              </a:extLst>
            </p:cNvPr>
            <p:cNvSpPr txBox="1"/>
            <p:nvPr userDrawn="1"/>
          </p:nvSpPr>
          <p:spPr>
            <a:xfrm>
              <a:off x="895395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HEX# 00B050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F5788B-B05D-AF87-3BB2-48079E21FF30}"/>
              </a:ext>
            </a:extLst>
          </p:cNvPr>
          <p:cNvGrpSpPr/>
          <p:nvPr userDrawn="1"/>
        </p:nvGrpSpPr>
        <p:grpSpPr>
          <a:xfrm>
            <a:off x="1572981" y="3505738"/>
            <a:ext cx="1575487" cy="1526063"/>
            <a:chOff x="1572981" y="3505738"/>
            <a:chExt cx="1575487" cy="1526063"/>
          </a:xfrm>
        </p:grpSpPr>
        <p:grpSp>
          <p:nvGrpSpPr>
            <p:cNvPr id="20" name="Group 19" descr="Orange 1">
              <a:extLst>
                <a:ext uri="{FF2B5EF4-FFF2-40B4-BE49-F238E27FC236}">
                  <a16:creationId xmlns:a16="http://schemas.microsoft.com/office/drawing/2014/main" id="{B1C97F3A-1E9C-625D-C2A5-38EF5CDA52DD}"/>
                </a:ext>
              </a:extLst>
            </p:cNvPr>
            <p:cNvGrpSpPr/>
            <p:nvPr userDrawn="1"/>
          </p:nvGrpSpPr>
          <p:grpSpPr>
            <a:xfrm>
              <a:off x="1572981" y="3505738"/>
              <a:ext cx="1575487" cy="1506738"/>
              <a:chOff x="244513" y="3410848"/>
              <a:chExt cx="1575487" cy="150673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A92976-854E-4E53-53D6-5BF4D008D419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568AA0-2D38-5A11-6C40-408010739B51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271337" cy="15067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25783F-7E57-C422-C133-573BB42440B2}"/>
                  </a:ext>
                </a:extLst>
              </p:cNvPr>
              <p:cNvSpPr/>
              <p:nvPr userDrawn="1"/>
            </p:nvSpPr>
            <p:spPr>
              <a:xfrm>
                <a:off x="5471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tx2"/>
                    </a:solidFill>
                  </a:rPr>
                  <a:t>R: </a:t>
                </a:r>
                <a:r>
                  <a:rPr lang="en-US" sz="2000">
                    <a:solidFill>
                      <a:schemeClr val="tx2"/>
                    </a:solidFill>
                  </a:rPr>
                  <a:t>249</a:t>
                </a:r>
                <a:endParaRPr lang="en-US" sz="2000" b="1">
                  <a:solidFill>
                    <a:schemeClr val="tx2"/>
                  </a:solidFill>
                </a:endParaRPr>
              </a:p>
              <a:p>
                <a:r>
                  <a:rPr lang="en-US" sz="2000" b="1">
                    <a:solidFill>
                      <a:schemeClr val="tx2"/>
                    </a:solidFill>
                  </a:rPr>
                  <a:t>G: </a:t>
                </a:r>
                <a:r>
                  <a:rPr lang="en-US" sz="2000">
                    <a:solidFill>
                      <a:schemeClr val="tx2"/>
                    </a:solidFill>
                  </a:rPr>
                  <a:t>142</a:t>
                </a:r>
              </a:p>
              <a:p>
                <a:r>
                  <a:rPr lang="en-US" sz="2000" b="1">
                    <a:solidFill>
                      <a:schemeClr val="tx2"/>
                    </a:solidFill>
                  </a:rPr>
                  <a:t>B: </a:t>
                </a:r>
                <a:r>
                  <a:rPr lang="en-US" sz="2000">
                    <a:solidFill>
                      <a:schemeClr val="tx2"/>
                    </a:solidFill>
                  </a:rPr>
                  <a:t>43</a:t>
                </a:r>
                <a:endParaRPr lang="en-GB" sz="2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1EDB96-AC4B-4E5E-F631-416E514B3F9B}"/>
                </a:ext>
              </a:extLst>
            </p:cNvPr>
            <p:cNvSpPr txBox="1"/>
            <p:nvPr userDrawn="1"/>
          </p:nvSpPr>
          <p:spPr>
            <a:xfrm>
              <a:off x="1936466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F98E2B"/>
                  </a:solidFill>
                </a:rPr>
                <a:t>HEX# F98E2B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A50A0D-490D-22B4-7FE0-4938D5797847}"/>
              </a:ext>
            </a:extLst>
          </p:cNvPr>
          <p:cNvGrpSpPr/>
          <p:nvPr userDrawn="1"/>
        </p:nvGrpSpPr>
        <p:grpSpPr>
          <a:xfrm>
            <a:off x="3244683" y="3505738"/>
            <a:ext cx="1575487" cy="1526063"/>
            <a:chOff x="3233867" y="3505738"/>
            <a:chExt cx="1575487" cy="1526063"/>
          </a:xfrm>
        </p:grpSpPr>
        <p:grpSp>
          <p:nvGrpSpPr>
            <p:cNvPr id="24" name="Group 23" descr="Teal">
              <a:extLst>
                <a:ext uri="{FF2B5EF4-FFF2-40B4-BE49-F238E27FC236}">
                  <a16:creationId xmlns:a16="http://schemas.microsoft.com/office/drawing/2014/main" id="{E842476B-F9C2-870C-09F7-2413207DE2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 userDrawn="1"/>
          </p:nvGrpSpPr>
          <p:grpSpPr>
            <a:xfrm>
              <a:off x="3233867" y="3505738"/>
              <a:ext cx="1575487" cy="1506738"/>
              <a:chOff x="2187613" y="3410848"/>
              <a:chExt cx="1575487" cy="150673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648D33-988A-521C-4D2C-A6D68333ACD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E7BEA2-4982-C5FE-9D97-91739B758EE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271337" cy="15067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F7F964B-7036-90FC-3A55-3A0C6D5D75B5}"/>
                  </a:ext>
                </a:extLst>
              </p:cNvPr>
              <p:cNvSpPr/>
              <p:nvPr userDrawn="1"/>
            </p:nvSpPr>
            <p:spPr>
              <a:xfrm>
                <a:off x="24902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6"/>
                    </a:solidFill>
                  </a:rPr>
                  <a:t>R: </a:t>
                </a:r>
                <a:r>
                  <a:rPr lang="en-US" sz="2000">
                    <a:solidFill>
                      <a:schemeClr val="accent6"/>
                    </a:solidFill>
                  </a:rPr>
                  <a:t>19</a:t>
                </a:r>
                <a:endParaRPr lang="en-US" sz="2000" b="1">
                  <a:solidFill>
                    <a:schemeClr val="accent6"/>
                  </a:solidFill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</a:rPr>
                  <a:t>G: 208</a:t>
                </a:r>
                <a:endParaRPr lang="en-US" sz="2000">
                  <a:solidFill>
                    <a:schemeClr val="accent6"/>
                  </a:solidFill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</a:rPr>
                  <a:t>B: 202</a:t>
                </a:r>
                <a:endParaRPr lang="en-GB" sz="200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A16C8D-9AF8-1D3E-D240-A707B765CA48}"/>
                </a:ext>
              </a:extLst>
            </p:cNvPr>
            <p:cNvSpPr txBox="1"/>
            <p:nvPr userDrawn="1"/>
          </p:nvSpPr>
          <p:spPr>
            <a:xfrm>
              <a:off x="359514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6"/>
                  </a:solidFill>
                </a:rPr>
                <a:t>HEX# 13D0CA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21AFFE-3967-D1F1-5F63-BD66AB4F3BE3}"/>
              </a:ext>
            </a:extLst>
          </p:cNvPr>
          <p:cNvGrpSpPr/>
          <p:nvPr userDrawn="1"/>
        </p:nvGrpSpPr>
        <p:grpSpPr>
          <a:xfrm>
            <a:off x="4916385" y="3508619"/>
            <a:ext cx="1576056" cy="1520301"/>
            <a:chOff x="4889027" y="3511500"/>
            <a:chExt cx="1576056" cy="1520301"/>
          </a:xfrm>
        </p:grpSpPr>
        <p:grpSp>
          <p:nvGrpSpPr>
            <p:cNvPr id="28" name="Group 27" descr="Lime Green">
              <a:extLst>
                <a:ext uri="{FF2B5EF4-FFF2-40B4-BE49-F238E27FC236}">
                  <a16:creationId xmlns:a16="http://schemas.microsoft.com/office/drawing/2014/main" id="{A9AAA958-3998-D8AE-3CB2-90FB6C847E39}"/>
                </a:ext>
              </a:extLst>
            </p:cNvPr>
            <p:cNvGrpSpPr/>
            <p:nvPr userDrawn="1"/>
          </p:nvGrpSpPr>
          <p:grpSpPr>
            <a:xfrm>
              <a:off x="4889027" y="3511500"/>
              <a:ext cx="1576056" cy="1506738"/>
              <a:chOff x="4130713" y="3410848"/>
              <a:chExt cx="1576056" cy="150673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8C02A4-AEA9-923F-D4FD-B778BFE18738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93D54C-540F-04FA-4310-F86C68F0B92E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271337" cy="15067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A3215D-6F35-FFAB-3277-3E9F2BDC2BD0}"/>
                  </a:ext>
                </a:extLst>
              </p:cNvPr>
              <p:cNvSpPr/>
              <p:nvPr userDrawn="1"/>
            </p:nvSpPr>
            <p:spPr>
              <a:xfrm>
                <a:off x="4438812" y="3645326"/>
                <a:ext cx="1267957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bg2"/>
                    </a:solidFill>
                  </a:rPr>
                  <a:t>R: </a:t>
                </a:r>
                <a:r>
                  <a:rPr lang="en-US" sz="2000">
                    <a:solidFill>
                      <a:schemeClr val="bg2"/>
                    </a:solidFill>
                  </a:rPr>
                  <a:t>163</a:t>
                </a:r>
                <a:endParaRPr lang="en-US" sz="2000" b="1">
                  <a:solidFill>
                    <a:schemeClr val="bg2"/>
                  </a:solidFill>
                </a:endParaRP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G: </a:t>
                </a:r>
                <a:r>
                  <a:rPr lang="en-US" sz="2000">
                    <a:solidFill>
                      <a:schemeClr val="bg2"/>
                    </a:solidFill>
                  </a:rPr>
                  <a:t>213</a:t>
                </a: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B:</a:t>
                </a:r>
                <a:r>
                  <a:rPr lang="en-US" sz="2000">
                    <a:solidFill>
                      <a:schemeClr val="bg2"/>
                    </a:solidFill>
                  </a:rPr>
                  <a:t> 95</a:t>
                </a:r>
                <a:endParaRPr lang="en-GB" sz="200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D3D7DB-3ABB-B8F5-654B-62BA4995BEF1}"/>
                </a:ext>
              </a:extLst>
            </p:cNvPr>
            <p:cNvSpPr txBox="1"/>
            <p:nvPr userDrawn="1"/>
          </p:nvSpPr>
          <p:spPr>
            <a:xfrm>
              <a:off x="525382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bg2"/>
                  </a:solidFill>
                </a:rPr>
                <a:t>HEX# A3D55F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4F28FE-B1C8-4205-0854-12FC23B12BB7}"/>
              </a:ext>
            </a:extLst>
          </p:cNvPr>
          <p:cNvGrpSpPr/>
          <p:nvPr userDrawn="1"/>
        </p:nvGrpSpPr>
        <p:grpSpPr>
          <a:xfrm>
            <a:off x="6588656" y="3508619"/>
            <a:ext cx="1575487" cy="1520301"/>
            <a:chOff x="6588656" y="3511500"/>
            <a:chExt cx="1575487" cy="1520301"/>
          </a:xfrm>
        </p:grpSpPr>
        <p:grpSp>
          <p:nvGrpSpPr>
            <p:cNvPr id="32" name="Group 31" descr="Orange 2">
              <a:extLst>
                <a:ext uri="{FF2B5EF4-FFF2-40B4-BE49-F238E27FC236}">
                  <a16:creationId xmlns:a16="http://schemas.microsoft.com/office/drawing/2014/main" id="{32C9E950-1E8C-4FE2-707F-5EE4F495F23A}"/>
                </a:ext>
              </a:extLst>
            </p:cNvPr>
            <p:cNvGrpSpPr/>
            <p:nvPr userDrawn="1"/>
          </p:nvGrpSpPr>
          <p:grpSpPr>
            <a:xfrm>
              <a:off x="6588656" y="3511500"/>
              <a:ext cx="1575487" cy="1506738"/>
              <a:chOff x="6073813" y="3410848"/>
              <a:chExt cx="1575487" cy="150673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3FBDAD-86F2-DED9-5FBA-3BB7789B4748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442025-EC6B-9202-7501-CD7877026D1B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271337" cy="15067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734C66-6C25-41BC-44C1-4C2B2BDB2EB7}"/>
                  </a:ext>
                </a:extLst>
              </p:cNvPr>
              <p:cNvSpPr/>
              <p:nvPr userDrawn="1"/>
            </p:nvSpPr>
            <p:spPr>
              <a:xfrm>
                <a:off x="63764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5"/>
                    </a:solidFill>
                  </a:rPr>
                  <a:t>R: </a:t>
                </a:r>
                <a:r>
                  <a:rPr lang="en-US" sz="2000">
                    <a:solidFill>
                      <a:schemeClr val="accent5"/>
                    </a:solidFill>
                  </a:rPr>
                  <a:t>236</a:t>
                </a:r>
                <a:endParaRPr lang="en-US" sz="2000" b="1">
                  <a:solidFill>
                    <a:schemeClr val="accent5"/>
                  </a:solidFill>
                </a:endParaRPr>
              </a:p>
              <a:p>
                <a:r>
                  <a:rPr lang="en-US" sz="2000" b="1">
                    <a:solidFill>
                      <a:schemeClr val="accent5"/>
                    </a:solidFill>
                  </a:rPr>
                  <a:t>G: </a:t>
                </a:r>
                <a:r>
                  <a:rPr lang="en-US" sz="2000">
                    <a:solidFill>
                      <a:schemeClr val="accent5"/>
                    </a:solidFill>
                  </a:rPr>
                  <a:t>232</a:t>
                </a:r>
              </a:p>
              <a:p>
                <a:r>
                  <a:rPr lang="en-US" sz="2000" b="1">
                    <a:solidFill>
                      <a:schemeClr val="accent5"/>
                    </a:solidFill>
                  </a:rPr>
                  <a:t>B: </a:t>
                </a:r>
                <a:r>
                  <a:rPr lang="en-US" sz="2000">
                    <a:solidFill>
                      <a:schemeClr val="accent5"/>
                    </a:solidFill>
                  </a:rPr>
                  <a:t>25</a:t>
                </a:r>
                <a:endParaRPr lang="en-GB" sz="20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730B10-4598-E506-CA62-CB59C4913B33}"/>
                </a:ext>
              </a:extLst>
            </p:cNvPr>
            <p:cNvSpPr txBox="1"/>
            <p:nvPr userDrawn="1"/>
          </p:nvSpPr>
          <p:spPr>
            <a:xfrm>
              <a:off x="695503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5"/>
                  </a:solidFill>
                </a:rPr>
                <a:t>HEX# ECE819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290FDF-C8BE-8838-DD16-5C882AE20EA8}"/>
              </a:ext>
            </a:extLst>
          </p:cNvPr>
          <p:cNvGrpSpPr/>
          <p:nvPr userDrawn="1"/>
        </p:nvGrpSpPr>
        <p:grpSpPr>
          <a:xfrm>
            <a:off x="8578725" y="3505738"/>
            <a:ext cx="1575487" cy="1526063"/>
            <a:chOff x="8578725" y="3505738"/>
            <a:chExt cx="1575487" cy="1526063"/>
          </a:xfrm>
        </p:grpSpPr>
        <p:grpSp>
          <p:nvGrpSpPr>
            <p:cNvPr id="40" name="Group 39" descr="Red">
              <a:extLst>
                <a:ext uri="{FF2B5EF4-FFF2-40B4-BE49-F238E27FC236}">
                  <a16:creationId xmlns:a16="http://schemas.microsoft.com/office/drawing/2014/main" id="{310FDE6E-ECB1-5852-0526-5144B9BCF487}"/>
                </a:ext>
              </a:extLst>
            </p:cNvPr>
            <p:cNvGrpSpPr/>
            <p:nvPr userDrawn="1"/>
          </p:nvGrpSpPr>
          <p:grpSpPr>
            <a:xfrm>
              <a:off x="8578725" y="3505738"/>
              <a:ext cx="1575487" cy="1506738"/>
              <a:chOff x="8453785" y="3410848"/>
              <a:chExt cx="1575487" cy="150673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6ED7EA-917E-AD87-C012-447802F954A8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7BD5B0-9971-D67C-E57E-FA8B5C4506FA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271337" cy="15067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9A61F5-F2CA-196C-C3B9-A90D4D7D47CC}"/>
                  </a:ext>
                </a:extLst>
              </p:cNvPr>
              <p:cNvSpPr/>
              <p:nvPr userDrawn="1"/>
            </p:nvSpPr>
            <p:spPr>
              <a:xfrm>
                <a:off x="8756379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</a:rPr>
                  <a:t>R:  </a:t>
                </a:r>
                <a:r>
                  <a:rPr lang="en-US" sz="2000">
                    <a:solidFill>
                      <a:srgbClr val="C00000"/>
                    </a:solidFill>
                  </a:rPr>
                  <a:t>192</a:t>
                </a:r>
                <a:endParaRPr lang="en-US" sz="2000" b="1">
                  <a:solidFill>
                    <a:srgbClr val="C00000"/>
                  </a:solidFill>
                </a:endParaRP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G: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B: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  <a:endParaRPr lang="en-GB" sz="20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6ED5B6-AFB5-A00F-ADC9-7DC83A2C4105}"/>
                </a:ext>
              </a:extLst>
            </p:cNvPr>
            <p:cNvSpPr txBox="1"/>
            <p:nvPr userDrawn="1"/>
          </p:nvSpPr>
          <p:spPr>
            <a:xfrm>
              <a:off x="895395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C00000"/>
                  </a:solidFill>
                </a:rPr>
                <a:t>HEX# C00000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38E5B-CC5C-7002-2AA4-EAB7AE8194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1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A32F10DD-69C6-CE5B-2E2B-F9DEE6237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8F9EE65A-BFD4-13CB-9C40-DFF42657C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84C9038-73F8-DF10-7549-13227FA7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634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Simple -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C4AA0-48F6-22DB-BDF2-45F34C960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3A24279E-A769-1892-6035-7D19626CD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A758476E-A549-F6AE-A8D0-2FCEB742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1582B9-673D-D486-E5A0-53E92F317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11" name="Title 1" descr="Title Block for Transition Slide with Photo #3">
            <a:extLst>
              <a:ext uri="{FF2B5EF4-FFF2-40B4-BE49-F238E27FC236}">
                <a16:creationId xmlns:a16="http://schemas.microsoft.com/office/drawing/2014/main" id="{49D59041-AFBC-7E5B-B269-5384A020F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F1E11F2-C716-1A0B-8EE4-37D444A6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F58EF-B982-9E7E-1DD7-C397820EBD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82B54384-AB29-7FEB-CAF7-DC1479652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82BC34EE-FF22-A0F2-5A2A-DB6646E2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9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83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65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06" imgH="306" progId="TCLayout.ActiveDocument.1">
                  <p:embed/>
                </p:oleObj>
              </mc:Choice>
              <mc:Fallback>
                <p:oleObj name="think-cell Slide" r:id="rId36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Montserrat Light" pitchFamily="2" charset="77"/>
                <a:ea typeface="+mn-ea"/>
                <a:cs typeface="+mn-cs"/>
              </a:rPr>
              <a:t>© 2025 Cotiviti, Inc. All rights reserved. All proprietary information shall remain the sole and exclusive property of Cotiviti, Inc.</a:t>
            </a:r>
            <a:endParaRPr lang="en-US" sz="100" b="0" i="0" kern="1200">
              <a:solidFill>
                <a:schemeClr val="bg1"/>
              </a:solidFill>
              <a:effectLst/>
              <a:latin typeface="Montserrat Light" pitchFamily="2" charset="77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32981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nk stripe on a black background&#10;&#10;Description automatically generated">
            <a:extLst>
              <a:ext uri="{FF2B5EF4-FFF2-40B4-BE49-F238E27FC236}">
                <a16:creationId xmlns:a16="http://schemas.microsoft.com/office/drawing/2014/main" id="{D900BA8A-B092-0E5C-E80A-6E38D01E9E6B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7" y="6588523"/>
            <a:ext cx="1242813" cy="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64" r:id="rId2"/>
    <p:sldLayoutId id="2147483765" r:id="rId3"/>
    <p:sldLayoutId id="2147483766" r:id="rId4"/>
    <p:sldLayoutId id="2147483706" r:id="rId5"/>
    <p:sldLayoutId id="2147483707" r:id="rId6"/>
    <p:sldLayoutId id="2147483705" r:id="rId7"/>
    <p:sldLayoutId id="2147483759" r:id="rId8"/>
    <p:sldLayoutId id="2147483761" r:id="rId9"/>
    <p:sldLayoutId id="2147483762" r:id="rId10"/>
    <p:sldLayoutId id="2147483760" r:id="rId11"/>
    <p:sldLayoutId id="2147483763" r:id="rId12"/>
    <p:sldLayoutId id="2147483767" r:id="rId13"/>
    <p:sldLayoutId id="2147483757" r:id="rId14"/>
    <p:sldLayoutId id="2147483675" r:id="rId15"/>
    <p:sldLayoutId id="2147483742" r:id="rId16"/>
    <p:sldLayoutId id="2147483679" r:id="rId17"/>
    <p:sldLayoutId id="2147483680" r:id="rId18"/>
    <p:sldLayoutId id="2147483681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11" r:id="rId25"/>
    <p:sldLayoutId id="2147483712" r:id="rId26"/>
    <p:sldLayoutId id="2147483743" r:id="rId27"/>
    <p:sldLayoutId id="2147483741" r:id="rId28"/>
    <p:sldLayoutId id="2147483727" r:id="rId29"/>
    <p:sldLayoutId id="2147483750" r:id="rId30"/>
    <p:sldLayoutId id="2147483749" r:id="rId31"/>
    <p:sldLayoutId id="2147483728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chart" Target="../charts/chart12.xml"/><Relationship Id="rId7" Type="http://schemas.openxmlformats.org/officeDocument/2006/relationships/image" Target="../media/image3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23D0-F432-46AD-2DBD-FD745D14A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35" y="2251494"/>
            <a:ext cx="7356241" cy="8897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AI, Analytics, and Innovation: </a:t>
            </a:r>
            <a:br>
              <a:rPr lang="en-US" sz="2800" dirty="0"/>
            </a:br>
            <a:r>
              <a:rPr lang="en-US" sz="2800" dirty="0"/>
              <a:t>My Cotiviti Internship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13E5-740C-B9AD-B222-B4F0586C0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35" y="3330162"/>
            <a:ext cx="6355543" cy="508228"/>
          </a:xfrm>
        </p:spPr>
        <p:txBody>
          <a:bodyPr>
            <a:normAutofit/>
          </a:bodyPr>
          <a:lstStyle/>
          <a:p>
            <a:r>
              <a:rPr lang="en-US" sz="1800" dirty="0"/>
              <a:t>Pooja Kabadi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D07E7-5376-90AB-5766-0A96194995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11/03/2025</a:t>
            </a:r>
          </a:p>
        </p:txBody>
      </p:sp>
    </p:spTree>
    <p:extLst>
      <p:ext uri="{BB962C8B-B14F-4D97-AF65-F5344CB8AC3E}">
        <p14:creationId xmlns:p14="http://schemas.microsoft.com/office/powerpoint/2010/main" val="389672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693EDCB-7AD0-A11C-8DBF-8D7BF9EC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4" y="967764"/>
            <a:ext cx="11387049" cy="340115"/>
          </a:xfrm>
        </p:spPr>
        <p:txBody>
          <a:bodyPr/>
          <a:lstStyle/>
          <a:p>
            <a:r>
              <a:rPr lang="en-US" sz="2400" dirty="0"/>
              <a:t>High-LOS Hotspots - </a:t>
            </a:r>
            <a:r>
              <a:rPr lang="en-US" sz="2400" b="1" dirty="0"/>
              <a:t>Share of LOS 4/5</a:t>
            </a:r>
            <a:r>
              <a:rPr lang="en-US" sz="2400" dirty="0"/>
              <a:t> by Diagnosis × Procedure Group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4F1657-2059-EB48-2AB6-37CE4C0B6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436"/>
              </p:ext>
            </p:extLst>
          </p:nvPr>
        </p:nvGraphicFramePr>
        <p:xfrm>
          <a:off x="178863" y="1671072"/>
          <a:ext cx="11834274" cy="2744113"/>
        </p:xfrm>
        <a:graphic>
          <a:graphicData uri="http://schemas.openxmlformats.org/drawingml/2006/table">
            <a:tbl>
              <a:tblPr/>
              <a:tblGrid>
                <a:gridCol w="485280">
                  <a:extLst>
                    <a:ext uri="{9D8B030D-6E8A-4147-A177-3AD203B41FA5}">
                      <a16:colId xmlns:a16="http://schemas.microsoft.com/office/drawing/2014/main" val="2901441310"/>
                    </a:ext>
                  </a:extLst>
                </a:gridCol>
                <a:gridCol w="1591681">
                  <a:extLst>
                    <a:ext uri="{9D8B030D-6E8A-4147-A177-3AD203B41FA5}">
                      <a16:colId xmlns:a16="http://schemas.microsoft.com/office/drawing/2014/main" val="284371456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41706500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740077981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0553149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969291803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239600209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61859449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32637120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72328929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45297213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594281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93499362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546664160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27727397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418329767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61174191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30782526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10818917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88236157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86567031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732274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92729571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692109387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640320385"/>
                    </a:ext>
                  </a:extLst>
                </a:gridCol>
              </a:tblGrid>
              <a:tr h="2725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ICD_Root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 Description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ESTAO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ESTDC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ESTHH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ESTNR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ESTOV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EYEES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EYENW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IPADM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IPCON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IPERV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IPFUV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NEWAO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NEWDC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NEWHH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NEWNR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NEWOV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OBSFU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OBSNW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OVCON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TRNCM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594630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A19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Acute miliary tuberculosis of a single specified site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4.364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60400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A81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Creutzfeldt-Jakob disease, unspecified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4.364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41968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Massive umbilical hemorrhage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54654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P39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Neonatal infective mastitis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47391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P90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Convulsions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28671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affected by breech delivery and extraction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453661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P50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affected by intrauterine (fetal) blood loss from vasa previa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887429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light for gestational age, unspecified weight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09702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P52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Intraventricular (nontraumatic) hemorrhage, grade 1,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24213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P07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Extremely low birth weight newborn, unspecified weight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1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E3BE-5EF9-7370-83DA-4CF917C65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3C710FE-02CF-848C-9B4A-F8E6F0FC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61" y="287800"/>
            <a:ext cx="8829475" cy="340115"/>
          </a:xfrm>
        </p:spPr>
        <p:txBody>
          <a:bodyPr/>
          <a:lstStyle/>
          <a:p>
            <a:pPr algn="ctr"/>
            <a:r>
              <a:rPr lang="en-US" sz="2400" dirty="0"/>
              <a:t>LOS Consistency Map: Green / Yellow / 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6A616-095E-5B76-73B2-C9A24A859254}"/>
              </a:ext>
            </a:extLst>
          </p:cNvPr>
          <p:cNvSpPr txBox="1"/>
          <p:nvPr/>
        </p:nvSpPr>
        <p:spPr>
          <a:xfrm>
            <a:off x="479657" y="3842341"/>
            <a:ext cx="11232682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ptos Display" panose="020B0004020202020204" pitchFamily="34" charset="0"/>
              </a:rPr>
              <a:t>Stoplight legend &amp; how we’ll use it:</a:t>
            </a:r>
            <a:endParaRPr lang="en-US" sz="1200" dirty="0">
              <a:latin typeface="Aptos Display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ptos Display" panose="020B0004020202020204" pitchFamily="34" charset="0"/>
              </a:rPr>
              <a:t>Green (consistent)</a:t>
            </a:r>
            <a:r>
              <a:rPr lang="en-US" sz="1200" dirty="0">
                <a:latin typeface="Aptos Display" panose="020B0004020202020204" pitchFamily="34" charset="0"/>
              </a:rPr>
              <a:t> - A single LOS across all ICD versions within an ICD × CPT group (mode confidence = </a:t>
            </a:r>
            <a:r>
              <a:rPr lang="en-US" sz="1200" b="1" dirty="0">
                <a:latin typeface="Aptos Display" panose="020B0004020202020204" pitchFamily="34" charset="0"/>
              </a:rPr>
              <a:t>100%</a:t>
            </a:r>
            <a:r>
              <a:rPr lang="en-US" sz="1200" dirty="0">
                <a:latin typeface="Aptos Display" panose="020B0004020202020204" pitchFamily="34" charset="0"/>
              </a:rPr>
              <a:t>).</a:t>
            </a:r>
            <a:br>
              <a:rPr lang="en-US" sz="1200" dirty="0">
                <a:latin typeface="Aptos Display" panose="020B0004020202020204" pitchFamily="34" charset="0"/>
              </a:rPr>
            </a:br>
            <a:r>
              <a:rPr lang="en-US" sz="1200" i="1" dirty="0">
                <a:latin typeface="Aptos Display" panose="020B0004020202020204" pitchFamily="34" charset="0"/>
              </a:rPr>
              <a:t>Example:</a:t>
            </a:r>
            <a:r>
              <a:rPr lang="en-US" sz="1200" dirty="0">
                <a:latin typeface="Aptos Display" panose="020B0004020202020204" pitchFamily="34" charset="0"/>
              </a:rPr>
              <a:t> For CPT </a:t>
            </a:r>
            <a:r>
              <a:rPr lang="en-US" sz="1200" b="1" dirty="0">
                <a:latin typeface="Aptos Display" panose="020B0004020202020204" pitchFamily="34" charset="0"/>
              </a:rPr>
              <a:t>ESTOV</a:t>
            </a:r>
            <a:r>
              <a:rPr lang="en-US" sz="1200" dirty="0">
                <a:latin typeface="Aptos Display" panose="020B0004020202020204" pitchFamily="34" charset="0"/>
              </a:rPr>
              <a:t>, all versions of ICD </a:t>
            </a:r>
            <a:r>
              <a:rPr lang="en-US" sz="1200" b="1" dirty="0">
                <a:latin typeface="Aptos Display" panose="020B0004020202020204" pitchFamily="34" charset="0"/>
              </a:rPr>
              <a:t>A00.x</a:t>
            </a:r>
            <a:r>
              <a:rPr lang="en-US" sz="1200" dirty="0">
                <a:latin typeface="Aptos Display" panose="020B0004020202020204" pitchFamily="34" charset="0"/>
              </a:rPr>
              <a:t> resolve to </a:t>
            </a:r>
            <a:r>
              <a:rPr lang="en-US" sz="1200" b="1" dirty="0">
                <a:latin typeface="Aptos Display" panose="020B0004020202020204" pitchFamily="34" charset="0"/>
              </a:rPr>
              <a:t>LOS 3</a:t>
            </a:r>
            <a:r>
              <a:rPr lang="en-US" sz="1200" dirty="0">
                <a:latin typeface="Aptos Display" panose="020B0004020202020204" pitchFamily="34" charset="0"/>
              </a:rPr>
              <a:t>.</a:t>
            </a:r>
            <a:br>
              <a:rPr lang="en-US" sz="1200" dirty="0">
                <a:latin typeface="Aptos Display" panose="020B0004020202020204" pitchFamily="34" charset="0"/>
              </a:rPr>
            </a:br>
            <a:r>
              <a:rPr lang="en-US" sz="1200" b="1" dirty="0">
                <a:latin typeface="Aptos Display" panose="020B0004020202020204" pitchFamily="34" charset="0"/>
              </a:rPr>
              <a:t>Coverage:</a:t>
            </a:r>
            <a:r>
              <a:rPr lang="en-US" sz="1200" dirty="0">
                <a:latin typeface="Aptos Display" panose="020B0004020202020204" pitchFamily="34" charset="0"/>
              </a:rPr>
              <a:t> ~</a:t>
            </a:r>
            <a:r>
              <a:rPr lang="en-US" sz="1200" b="1" dirty="0">
                <a:latin typeface="Aptos Display" panose="020B0004020202020204" pitchFamily="34" charset="0"/>
              </a:rPr>
              <a:t>88%</a:t>
            </a:r>
            <a:r>
              <a:rPr lang="en-US" sz="1200" dirty="0">
                <a:latin typeface="Aptos Display" panose="020B0004020202020204" pitchFamily="34" charset="0"/>
              </a:rPr>
              <a:t> of RMI ICD × CPT pairs.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ptos Display" panose="020B0004020202020204" pitchFamily="34" charset="0"/>
              </a:rPr>
              <a:t>Yellow (mixed but directional)</a:t>
            </a:r>
            <a:r>
              <a:rPr lang="en-US" sz="1200" dirty="0">
                <a:latin typeface="Aptos Display" panose="020B0004020202020204" pitchFamily="34" charset="0"/>
              </a:rPr>
              <a:t> - Mode confidence </a:t>
            </a:r>
            <a:r>
              <a:rPr lang="en-US" sz="1200" b="1" dirty="0">
                <a:latin typeface="Aptos Display" panose="020B0004020202020204" pitchFamily="34" charset="0"/>
              </a:rPr>
              <a:t>≥60% and &lt;100%</a:t>
            </a:r>
            <a:r>
              <a:rPr lang="en-US" sz="1200" dirty="0">
                <a:latin typeface="Aptos Display" panose="020B0004020202020204" pitchFamily="34" charset="0"/>
              </a:rPr>
              <a:t> (some variation).</a:t>
            </a:r>
            <a:br>
              <a:rPr lang="en-US" sz="1200" dirty="0">
                <a:latin typeface="Aptos Display" panose="020B0004020202020204" pitchFamily="34" charset="0"/>
              </a:rPr>
            </a:br>
            <a:r>
              <a:rPr lang="en-US" sz="1200" i="1" dirty="0">
                <a:latin typeface="Aptos Display" panose="020B0004020202020204" pitchFamily="34" charset="0"/>
              </a:rPr>
              <a:t>Example:</a:t>
            </a:r>
            <a:r>
              <a:rPr lang="en-US" sz="1200" dirty="0">
                <a:latin typeface="Aptos Display" panose="020B0004020202020204" pitchFamily="34" charset="0"/>
              </a:rPr>
              <a:t> ICD </a:t>
            </a:r>
            <a:r>
              <a:rPr lang="en-US" sz="1200" b="1" dirty="0">
                <a:latin typeface="Aptos Display" panose="020B0004020202020204" pitchFamily="34" charset="0"/>
              </a:rPr>
              <a:t>Z95</a:t>
            </a:r>
            <a:r>
              <a:rPr lang="en-US" sz="1200" dirty="0">
                <a:latin typeface="Aptos Display" panose="020B0004020202020204" pitchFamily="34" charset="0"/>
              </a:rPr>
              <a:t> with CPT </a:t>
            </a:r>
            <a:r>
              <a:rPr lang="en-US" sz="1200" b="1" dirty="0">
                <a:latin typeface="Aptos Display" panose="020B0004020202020204" pitchFamily="34" charset="0"/>
              </a:rPr>
              <a:t>TRNCM</a:t>
            </a:r>
            <a:r>
              <a:rPr lang="en-US" sz="1200" dirty="0">
                <a:latin typeface="Aptos Display" panose="020B0004020202020204" pitchFamily="34" charset="0"/>
              </a:rPr>
              <a:t> appears as </a:t>
            </a:r>
            <a:r>
              <a:rPr lang="en-US" sz="1200" b="1" dirty="0">
                <a:latin typeface="Aptos Display" panose="020B0004020202020204" pitchFamily="34" charset="0"/>
              </a:rPr>
              <a:t>LOS 2</a:t>
            </a:r>
            <a:r>
              <a:rPr lang="en-US" sz="1200" dirty="0">
                <a:latin typeface="Aptos Display" panose="020B0004020202020204" pitchFamily="34" charset="0"/>
              </a:rPr>
              <a:t> and </a:t>
            </a:r>
            <a:r>
              <a:rPr lang="en-US" sz="1200" b="1" dirty="0">
                <a:latin typeface="Aptos Display" panose="020B0004020202020204" pitchFamily="34" charset="0"/>
              </a:rPr>
              <a:t>LOS 3</a:t>
            </a:r>
            <a:r>
              <a:rPr lang="en-US" sz="1200" dirty="0">
                <a:latin typeface="Aptos Display" panose="020B00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ptos Display" panose="020B0004020202020204" pitchFamily="34" charset="0"/>
              </a:rPr>
              <a:t>Red (unstable)</a:t>
            </a:r>
            <a:r>
              <a:rPr lang="en-US" sz="1200" dirty="0">
                <a:latin typeface="Aptos Display" panose="020B0004020202020204" pitchFamily="34" charset="0"/>
              </a:rPr>
              <a:t> - Mode confidence </a:t>
            </a:r>
            <a:r>
              <a:rPr lang="en-US" sz="1200" b="1" dirty="0">
                <a:latin typeface="Aptos Display" panose="020B0004020202020204" pitchFamily="34" charset="0"/>
              </a:rPr>
              <a:t>&lt;60%</a:t>
            </a:r>
            <a:r>
              <a:rPr lang="en-US" sz="1200" dirty="0">
                <a:latin typeface="Aptos Display" panose="020B0004020202020204" pitchFamily="34" charset="0"/>
              </a:rPr>
              <a:t> (no clear dominant level).</a:t>
            </a:r>
            <a:br>
              <a:rPr lang="en-US" sz="1200" dirty="0">
                <a:latin typeface="Aptos Display" panose="020B0004020202020204" pitchFamily="34" charset="0"/>
              </a:rPr>
            </a:br>
            <a:endParaRPr lang="en-US" sz="1200" dirty="0"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Aptos Display" panose="020B0004020202020204" pitchFamily="34" charset="0"/>
              </a:rPr>
              <a:t>What we’ll do next:</a:t>
            </a:r>
            <a:endParaRPr lang="en-US" sz="1200" dirty="0">
              <a:latin typeface="Aptos Display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ptos Display" panose="020B0004020202020204" pitchFamily="34" charset="0"/>
              </a:rPr>
              <a:t>Green (majority):</a:t>
            </a:r>
            <a:r>
              <a:rPr lang="en-US" sz="1200" dirty="0">
                <a:latin typeface="Aptos Display" panose="020B0004020202020204" pitchFamily="34" charset="0"/>
              </a:rPr>
              <a:t> Validate the baseline against </a:t>
            </a:r>
            <a:r>
              <a:rPr lang="en-US" sz="1200" b="1" dirty="0">
                <a:latin typeface="Aptos Display" panose="020B0004020202020204" pitchFamily="34" charset="0"/>
              </a:rPr>
              <a:t>actual claims</a:t>
            </a:r>
            <a:r>
              <a:rPr lang="en-US" sz="1200" dirty="0">
                <a:latin typeface="Aptos Display" panose="020B0004020202020204" pitchFamily="34" charset="0"/>
              </a:rPr>
              <a:t> (billed LOS) and quantify </a:t>
            </a:r>
            <a:r>
              <a:rPr lang="en-US" sz="1200" b="1" dirty="0">
                <a:latin typeface="Aptos Display" panose="020B0004020202020204" pitchFamily="34" charset="0"/>
              </a:rPr>
              <a:t>$ adjustments</a:t>
            </a:r>
            <a:r>
              <a:rPr lang="en-US" sz="1200" dirty="0">
                <a:latin typeface="Aptos Display" panose="020B0004020202020204" pitchFamily="34" charset="0"/>
              </a:rPr>
              <a:t> due to LOS edits.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ptos Display" panose="020B0004020202020204" pitchFamily="34" charset="0"/>
              </a:rPr>
              <a:t>Yellow &amp; Red (smaller share):</a:t>
            </a:r>
            <a:r>
              <a:rPr lang="en-US" sz="1200" dirty="0">
                <a:latin typeface="Aptos Display" panose="020B0004020202020204" pitchFamily="34" charset="0"/>
              </a:rPr>
              <a:t> Do the same claims validation </a:t>
            </a:r>
            <a:r>
              <a:rPr lang="en-US" sz="1200" b="1" dirty="0">
                <a:latin typeface="Aptos Display" panose="020B0004020202020204" pitchFamily="34" charset="0"/>
              </a:rPr>
              <a:t>plus</a:t>
            </a:r>
            <a:r>
              <a:rPr lang="en-US" sz="1200" dirty="0">
                <a:latin typeface="Aptos Display" panose="020B0004020202020204" pitchFamily="34" charset="0"/>
              </a:rPr>
              <a:t> SME review to understand patterns and set a </a:t>
            </a:r>
            <a:r>
              <a:rPr lang="en-US" sz="1200" b="1" dirty="0">
                <a:latin typeface="Aptos Display" panose="020B0004020202020204" pitchFamily="34" charset="0"/>
              </a:rPr>
              <a:t>defensible, data-driven</a:t>
            </a:r>
            <a:r>
              <a:rPr lang="en-US" sz="1200" dirty="0">
                <a:latin typeface="Aptos Display" panose="020B0004020202020204" pitchFamily="34" charset="0"/>
              </a:rPr>
              <a:t> approach for future diagnoses and procedures.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06A37B-A2FB-73D4-E9DD-1B9EEC0483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603091"/>
              </p:ext>
            </p:extLst>
          </p:nvPr>
        </p:nvGraphicFramePr>
        <p:xfrm>
          <a:off x="341" y="806378"/>
          <a:ext cx="2541967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B2EDA4B-01F8-947A-385F-2B938361D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867702"/>
              </p:ext>
            </p:extLst>
          </p:nvPr>
        </p:nvGraphicFramePr>
        <p:xfrm>
          <a:off x="2532786" y="806378"/>
          <a:ext cx="322585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EE56929-6F29-08DA-1605-CB4C3924E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150235"/>
              </p:ext>
            </p:extLst>
          </p:nvPr>
        </p:nvGraphicFramePr>
        <p:xfrm>
          <a:off x="5758644" y="806379"/>
          <a:ext cx="321667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14C62EB-5AD5-69B5-5911-9A97AB740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756575"/>
              </p:ext>
            </p:extLst>
          </p:nvPr>
        </p:nvGraphicFramePr>
        <p:xfrm>
          <a:off x="8974979" y="806378"/>
          <a:ext cx="3217021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7900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69-F4C5-8A6A-9853-8C23C3D0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8CDA4C-2C72-59F8-5F4C-C03D1FFCEA33}"/>
              </a:ext>
            </a:extLst>
          </p:cNvPr>
          <p:cNvSpPr/>
          <p:nvPr/>
        </p:nvSpPr>
        <p:spPr>
          <a:xfrm>
            <a:off x="0" y="0"/>
            <a:ext cx="2812026" cy="6479459"/>
          </a:xfrm>
          <a:prstGeom prst="rect">
            <a:avLst/>
          </a:prstGeom>
          <a:solidFill>
            <a:srgbClr val="C2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441C5-4660-42A9-560F-6DA8EF9E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82AB9-9C29-0236-60CD-28CDE05E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8429"/>
            <a:ext cx="2812025" cy="340115"/>
          </a:xfrm>
        </p:spPr>
        <p:txBody>
          <a:bodyPr/>
          <a:lstStyle/>
          <a:p>
            <a:pPr algn="ctr"/>
            <a:r>
              <a:rPr lang="en-US" dirty="0"/>
              <a:t>Next Steps: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7B1D8-50B5-E4F5-0BB6-F429B4746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9226" y="643822"/>
            <a:ext cx="8167828" cy="4894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Why we started with descriptive analysis (Phase 1) and how it helps: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Descriptive analytics tells us what’s actually happening in our historical expert assignments, where the patterns are strong vs weak, and where we need guardrails.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How this connects to the next phases:</a:t>
            </a:r>
          </a:p>
          <a:p>
            <a:r>
              <a:rPr lang="en-US" sz="1400" dirty="0">
                <a:solidFill>
                  <a:srgbClr val="9579D3"/>
                </a:solidFill>
              </a:rPr>
              <a:t>Phase 2 – Claims validation &amp; $ impact: </a:t>
            </a:r>
            <a:r>
              <a:rPr lang="en-US" sz="1400" dirty="0">
                <a:solidFill>
                  <a:schemeClr val="tx1"/>
                </a:solidFill>
              </a:rPr>
              <a:t>We will link these baselines to real claims, measure adjustments rates and dollars, and confirm which settings produce savings without risk.</a:t>
            </a:r>
          </a:p>
          <a:p>
            <a:r>
              <a:rPr lang="en-US" sz="1400" dirty="0">
                <a:solidFill>
                  <a:srgbClr val="9579D3"/>
                </a:solidFill>
              </a:rPr>
              <a:t>Phase 3 – Predictive baselines: </a:t>
            </a:r>
            <a:r>
              <a:rPr lang="en-US" sz="1400" dirty="0">
                <a:solidFill>
                  <a:schemeClr val="tx1"/>
                </a:solidFill>
              </a:rPr>
              <a:t>Use these clear patterns of Statistical Analysis + claims evidence to build predictive logic that’s defensible and auditable.</a:t>
            </a:r>
          </a:p>
          <a:p>
            <a:r>
              <a:rPr lang="en-US" sz="1400" dirty="0">
                <a:solidFill>
                  <a:srgbClr val="9579D3"/>
                </a:solidFill>
              </a:rPr>
              <a:t>Phase 4 – Automate &amp; monitor: </a:t>
            </a:r>
            <a:r>
              <a:rPr lang="en-US" sz="1400" dirty="0">
                <a:solidFill>
                  <a:schemeClr val="tx1"/>
                </a:solidFill>
              </a:rPr>
              <a:t>Turn the agreed baselines into rules/thresholds, put them behind explainable models, and add drift monitoring to keep performance steady.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8C3A-7FD3-5A05-FB90-779B43D4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369" y="2860889"/>
            <a:ext cx="935285" cy="9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4EC6-1AAD-BF45-A67F-95E2DF0ED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1F1CE-28F1-E62D-C00A-A539FD8A2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  <a:latin typeface="Montserrat"/>
              </a:rPr>
              <a:t>AI Data Agent – PPM Benchmark Library</a:t>
            </a:r>
            <a:endParaRPr lang="en-US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F56AA-1077-21CB-9B16-C084C3A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Montserrat SemiBold"/>
              </a:rPr>
              <a:t>Ask Data POC</a:t>
            </a:r>
            <a:endParaRPr lang="en-US" b="1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9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2158-D244-A1C5-DCEF-8B042529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93" y="359654"/>
            <a:ext cx="11274552" cy="780769"/>
          </a:xfrm>
        </p:spPr>
        <p:txBody>
          <a:bodyPr/>
          <a:lstStyle/>
          <a:p>
            <a:r>
              <a:rPr lang="en-US" dirty="0"/>
              <a:t>Ask POC: PPM Benchmark Data Copilot Executive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E1EC5-C740-833E-1D9B-9CD5AD50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1B0F0E-D0A1-F5A7-2291-CE3C92C82C81}"/>
              </a:ext>
            </a:extLst>
          </p:cNvPr>
          <p:cNvSpPr/>
          <p:nvPr/>
        </p:nvSpPr>
        <p:spPr>
          <a:xfrm>
            <a:off x="6901261" y="4209084"/>
            <a:ext cx="4954372" cy="19950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84BDF-C352-B680-EF38-F9F623C3E27E}"/>
              </a:ext>
            </a:extLst>
          </p:cNvPr>
          <p:cNvSpPr/>
          <p:nvPr/>
        </p:nvSpPr>
        <p:spPr>
          <a:xfrm>
            <a:off x="6901261" y="2033106"/>
            <a:ext cx="4954372" cy="199502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6A87E4-0CD7-FE69-24B9-1ECEBAB43BA2}"/>
              </a:ext>
            </a:extLst>
          </p:cNvPr>
          <p:cNvSpPr/>
          <p:nvPr/>
        </p:nvSpPr>
        <p:spPr>
          <a:xfrm>
            <a:off x="6194887" y="4271568"/>
            <a:ext cx="1809576" cy="18349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02132B-9A71-C8DC-4CD1-BD8279412532}"/>
              </a:ext>
            </a:extLst>
          </p:cNvPr>
          <p:cNvSpPr/>
          <p:nvPr/>
        </p:nvSpPr>
        <p:spPr>
          <a:xfrm>
            <a:off x="6194887" y="2095590"/>
            <a:ext cx="1809576" cy="183495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75921-0DDC-18D3-9CC6-B37E19F71965}"/>
              </a:ext>
            </a:extLst>
          </p:cNvPr>
          <p:cNvSpPr txBox="1"/>
          <p:nvPr/>
        </p:nvSpPr>
        <p:spPr>
          <a:xfrm>
            <a:off x="8152755" y="4331714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/>
              <a:t>MISSION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F0240-CC9A-410B-61FD-F6F40475A372}"/>
              </a:ext>
            </a:extLst>
          </p:cNvPr>
          <p:cNvSpPr txBox="1"/>
          <p:nvPr/>
        </p:nvSpPr>
        <p:spPr>
          <a:xfrm>
            <a:off x="8123810" y="2103798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/>
              <a:t>SOLUTION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C34F4-D94A-3D73-25AE-7A0758030F8D}"/>
              </a:ext>
            </a:extLst>
          </p:cNvPr>
          <p:cNvSpPr txBox="1"/>
          <p:nvPr/>
        </p:nvSpPr>
        <p:spPr>
          <a:xfrm>
            <a:off x="8123810" y="2455168"/>
            <a:ext cx="3577590" cy="1557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</a:t>
            </a:r>
            <a:r>
              <a:rPr lang="en-US" sz="1000" b="1" dirty="0"/>
              <a:t>PPM Benchmark Data Copilot</a:t>
            </a:r>
            <a:r>
              <a:rPr lang="en-US" sz="1000" dirty="0"/>
              <a:t> leverages </a:t>
            </a:r>
            <a:r>
              <a:rPr lang="en-US" sz="1000" b="1" dirty="0"/>
              <a:t>Microsoft Fabric</a:t>
            </a:r>
            <a:r>
              <a:rPr lang="en-US" sz="1000" dirty="0"/>
              <a:t> and </a:t>
            </a:r>
            <a:r>
              <a:rPr lang="en-US" sz="1000" b="1" dirty="0"/>
              <a:t>AI-driven natural language processing</a:t>
            </a:r>
            <a:r>
              <a:rPr lang="en-US" sz="1000" dirty="0"/>
              <a:t> to instantly convert plain English questions into optimized SQL queries and real-time answers.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Users can access benchmark metrics (e.g., GPV%, NPV%, Adoption Rates) across multiple hierarchies, customer, payer, policy, and rule, </a:t>
            </a:r>
            <a:r>
              <a:rPr lang="en-US" sz="1000" b="1" dirty="0"/>
              <a:t>in seconds</a:t>
            </a:r>
            <a:r>
              <a:rPr lang="en-US" sz="1000" dirty="0"/>
              <a:t> and </a:t>
            </a:r>
            <a:r>
              <a:rPr lang="en-US" sz="1000" b="1" dirty="0"/>
              <a:t>without writing SQL</a:t>
            </a:r>
            <a:r>
              <a:rPr lang="en-US" sz="1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667D1-4F2D-A0D0-9931-DD0004009151}"/>
              </a:ext>
            </a:extLst>
          </p:cNvPr>
          <p:cNvSpPr txBox="1"/>
          <p:nvPr/>
        </p:nvSpPr>
        <p:spPr>
          <a:xfrm>
            <a:off x="8123810" y="4646631"/>
            <a:ext cx="3747135" cy="1235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To democratize data access by allowing every clinical and business leader to </a:t>
            </a:r>
            <a:r>
              <a:rPr lang="en-US" sz="1000" b="1" dirty="0"/>
              <a:t>ask questions naturally and receive governed, audit-ready insights instantly</a:t>
            </a:r>
            <a:r>
              <a:rPr lang="en-U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Our mission is to create an </a:t>
            </a:r>
            <a:r>
              <a:rPr lang="en-US" sz="1000" b="1" dirty="0"/>
              <a:t>AI-powered decision companion</a:t>
            </a:r>
            <a:r>
              <a:rPr lang="en-US" sz="1000" dirty="0"/>
              <a:t> that bridges the gap between natural language and enterprise analytics, enabling faster, smarter, and transparent healthcare integrity decisions.</a:t>
            </a:r>
          </a:p>
        </p:txBody>
      </p:sp>
      <p:pic>
        <p:nvPicPr>
          <p:cNvPr id="22" name="Graphic 21" descr="Tools with solid fill">
            <a:extLst>
              <a:ext uri="{FF2B5EF4-FFF2-40B4-BE49-F238E27FC236}">
                <a16:creationId xmlns:a16="http://schemas.microsoft.com/office/drawing/2014/main" id="{BFFF35F6-4819-F2D2-BAD8-AC3B00FE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815" y="2573417"/>
            <a:ext cx="914400" cy="914400"/>
          </a:xfrm>
          <a:prstGeom prst="rect">
            <a:avLst/>
          </a:prstGeom>
        </p:spPr>
      </p:pic>
      <p:pic>
        <p:nvPicPr>
          <p:cNvPr id="28" name="Graphic 27" descr="Diamond with solid fill">
            <a:extLst>
              <a:ext uri="{FF2B5EF4-FFF2-40B4-BE49-F238E27FC236}">
                <a16:creationId xmlns:a16="http://schemas.microsoft.com/office/drawing/2014/main" id="{A0C5282C-890E-AA70-96CB-72C6F9D4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815" y="478371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621425-6E32-8610-32E3-E75205E6E909}"/>
              </a:ext>
            </a:extLst>
          </p:cNvPr>
          <p:cNvSpPr txBox="1"/>
          <p:nvPr/>
        </p:nvSpPr>
        <p:spPr>
          <a:xfrm>
            <a:off x="490600" y="826061"/>
            <a:ext cx="1110500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solidFill>
                  <a:srgbClr val="30006F"/>
                </a:solidFill>
                <a:latin typeface="+mj-lt"/>
              </a:rPr>
              <a:t>With the integration </a:t>
            </a:r>
            <a:r>
              <a:rPr lang="en-US" sz="1600" dirty="0">
                <a:solidFill>
                  <a:schemeClr val="accent1"/>
                </a:solidFill>
                <a:latin typeface="+mj-lt"/>
              </a:rPr>
              <a:t>of </a:t>
            </a:r>
            <a:r>
              <a:rPr lang="en-US" sz="1600" dirty="0">
                <a:solidFill>
                  <a:schemeClr val="accent3"/>
                </a:solidFill>
                <a:latin typeface="+mj-lt"/>
              </a:rPr>
              <a:t>Microsoft Fabric and generative AI,</a:t>
            </a:r>
            <a:r>
              <a:rPr lang="en-US" sz="1600" dirty="0">
                <a:solidFill>
                  <a:srgbClr val="30006F"/>
                </a:solidFill>
                <a:latin typeface="+mj-lt"/>
              </a:rPr>
              <a:t> Cotiviti’s PPM Benchmark Library empowers clinical and business users to instantly translate healthcare data questions into SQL-driven insights, eliminating analyst dependency for repetitive requests and enabling faster, data-backed decisions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4C596E-C037-D090-FEC2-9C49E4CC01CF}"/>
              </a:ext>
            </a:extLst>
          </p:cNvPr>
          <p:cNvSpPr/>
          <p:nvPr/>
        </p:nvSpPr>
        <p:spPr>
          <a:xfrm>
            <a:off x="1062990" y="4193651"/>
            <a:ext cx="4954372" cy="1995023"/>
          </a:xfrm>
          <a:prstGeom prst="roundRect">
            <a:avLst/>
          </a:prstGeom>
          <a:solidFill>
            <a:srgbClr val="FF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08F64E-20D7-388D-E702-5FF6040E4C09}"/>
              </a:ext>
            </a:extLst>
          </p:cNvPr>
          <p:cNvSpPr/>
          <p:nvPr/>
        </p:nvSpPr>
        <p:spPr>
          <a:xfrm>
            <a:off x="1062990" y="2017673"/>
            <a:ext cx="4954372" cy="1995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729EB2-E64D-D10F-34E5-ED8C2DD98EE5}"/>
              </a:ext>
            </a:extLst>
          </p:cNvPr>
          <p:cNvSpPr/>
          <p:nvPr/>
        </p:nvSpPr>
        <p:spPr>
          <a:xfrm>
            <a:off x="356616" y="4256135"/>
            <a:ext cx="1809576" cy="1834953"/>
          </a:xfrm>
          <a:prstGeom prst="ellipse">
            <a:avLst/>
          </a:prstGeom>
          <a:solidFill>
            <a:srgbClr val="FFC8E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ADA437-5C4F-77D2-6A28-29A4F8E68EB8}"/>
              </a:ext>
            </a:extLst>
          </p:cNvPr>
          <p:cNvSpPr/>
          <p:nvPr/>
        </p:nvSpPr>
        <p:spPr>
          <a:xfrm>
            <a:off x="356616" y="2080157"/>
            <a:ext cx="1809576" cy="18349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4902E-8BC1-10B3-395D-C163F1CF32FA}"/>
              </a:ext>
            </a:extLst>
          </p:cNvPr>
          <p:cNvSpPr txBox="1"/>
          <p:nvPr/>
        </p:nvSpPr>
        <p:spPr>
          <a:xfrm>
            <a:off x="2314484" y="4316281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/>
              <a:t>MARKET VALUE</a:t>
            </a:r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79B239-6A39-FC35-5610-9B4F67A9874B}"/>
              </a:ext>
            </a:extLst>
          </p:cNvPr>
          <p:cNvSpPr txBox="1"/>
          <p:nvPr/>
        </p:nvSpPr>
        <p:spPr>
          <a:xfrm>
            <a:off x="2285539" y="2088365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/>
              <a:t>PROBLEM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85E58-B558-6B0D-9659-5144058B46D3}"/>
              </a:ext>
            </a:extLst>
          </p:cNvPr>
          <p:cNvSpPr txBox="1"/>
          <p:nvPr/>
        </p:nvSpPr>
        <p:spPr>
          <a:xfrm>
            <a:off x="2285539" y="2439735"/>
            <a:ext cx="3577590" cy="1557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Clinical directors and business </a:t>
            </a:r>
            <a:r>
              <a:rPr lang="en-US" sz="1000" b="1" dirty="0"/>
              <a:t>leaders lack instant access to enterprise data </a:t>
            </a:r>
            <a:r>
              <a:rPr lang="en-US" sz="1000" dirty="0"/>
              <a:t>during discussions or reviews.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They rely heavily on analysts to extract or validate data, causing delays, reduced agility, and </a:t>
            </a:r>
            <a:r>
              <a:rPr lang="en-US" sz="1000" b="1" dirty="0"/>
              <a:t>missed opportunities for real-time, data-informed decision-making.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E11694-0C18-26EB-3655-DBB037C3294F}"/>
              </a:ext>
            </a:extLst>
          </p:cNvPr>
          <p:cNvSpPr txBox="1"/>
          <p:nvPr/>
        </p:nvSpPr>
        <p:spPr>
          <a:xfrm>
            <a:off x="2285539" y="4631198"/>
            <a:ext cx="3747135" cy="1235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Transforms Cotiviti’s ecosystem into a unified </a:t>
            </a:r>
            <a:r>
              <a:rPr lang="en-US" sz="1000" b="1" dirty="0"/>
              <a:t>self-service analytics</a:t>
            </a:r>
            <a:r>
              <a:rPr lang="en-US" sz="1000" dirty="0"/>
              <a:t> platform empowering clinical, product, and operations teams with </a:t>
            </a:r>
            <a:r>
              <a:rPr lang="en-US" sz="1000" b="1" dirty="0"/>
              <a:t>instant data access.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solution is designed to </a:t>
            </a:r>
            <a:r>
              <a:rPr lang="en-US" sz="1000" b="1" dirty="0"/>
              <a:t>scale across all Opportunity Intelligence (OI) data products </a:t>
            </a:r>
            <a:r>
              <a:rPr lang="en-US" sz="1000" dirty="0"/>
              <a:t>and multi-source ecosystems, creating a single, intelligent layer for enterprise data insight and decision-making.</a:t>
            </a:r>
          </a:p>
        </p:txBody>
      </p:sp>
      <p:pic>
        <p:nvPicPr>
          <p:cNvPr id="35" name="Graphic 34" descr="Question mark with solid fill">
            <a:extLst>
              <a:ext uri="{FF2B5EF4-FFF2-40B4-BE49-F238E27FC236}">
                <a16:creationId xmlns:a16="http://schemas.microsoft.com/office/drawing/2014/main" id="{AE0F6D04-C3FD-65C1-6C88-337DE87B9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001" y="2540433"/>
            <a:ext cx="914400" cy="914400"/>
          </a:xfrm>
          <a:prstGeom prst="rect">
            <a:avLst/>
          </a:prstGeom>
        </p:spPr>
      </p:pic>
      <p:pic>
        <p:nvPicPr>
          <p:cNvPr id="36" name="Graphic 35" descr="Bullseye with solid fill">
            <a:extLst>
              <a:ext uri="{FF2B5EF4-FFF2-40B4-BE49-F238E27FC236}">
                <a16:creationId xmlns:a16="http://schemas.microsoft.com/office/drawing/2014/main" id="{9F64C347-D3A5-BFD8-4BBB-E7F832AC3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429" y="4700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0F7382-1AC6-06AF-BF98-3FF050DF6726}"/>
              </a:ext>
            </a:extLst>
          </p:cNvPr>
          <p:cNvSpPr/>
          <p:nvPr/>
        </p:nvSpPr>
        <p:spPr>
          <a:xfrm>
            <a:off x="0" y="0"/>
            <a:ext cx="12192000" cy="778700"/>
          </a:xfrm>
          <a:prstGeom prst="rect">
            <a:avLst/>
          </a:prstGeom>
          <a:solidFill>
            <a:srgbClr val="C2BFE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116F0-5CDE-7FAA-BB65-D376A079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11AB-88C6-FA83-2219-A6653CE0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31" y="149342"/>
            <a:ext cx="11274552" cy="780769"/>
          </a:xfrm>
        </p:spPr>
        <p:txBody>
          <a:bodyPr/>
          <a:lstStyle/>
          <a:p>
            <a:r>
              <a:rPr lang="en-US" sz="2000" dirty="0"/>
              <a:t>Ask POC: Examples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C7E2C1-B9F9-9A8D-2009-6F32C87BB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31" y="847749"/>
            <a:ext cx="5135595" cy="547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BCD75D-4E33-E929-4640-B60CB0BAFEB6}"/>
              </a:ext>
            </a:extLst>
          </p:cNvPr>
          <p:cNvSpPr>
            <a:spLocks noGrp="1"/>
          </p:cNvSpPr>
          <p:nvPr/>
        </p:nvSpPr>
        <p:spPr>
          <a:xfrm>
            <a:off x="814831" y="539726"/>
            <a:ext cx="5532501" cy="274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Example 1 – Give me Adoption Rates for DP 8290?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0A7D1F7-C13D-69C3-2AA4-3EE1E04A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7"/>
          <a:stretch>
            <a:fillRect/>
          </a:stretch>
        </p:blipFill>
        <p:spPr bwMode="auto">
          <a:xfrm>
            <a:off x="6431105" y="847749"/>
            <a:ext cx="5014648" cy="547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87D6DA-689E-E8B8-5C9D-4F133DC1E895}"/>
              </a:ext>
            </a:extLst>
          </p:cNvPr>
          <p:cNvSpPr>
            <a:spLocks noGrp="1"/>
          </p:cNvSpPr>
          <p:nvPr/>
        </p:nvSpPr>
        <p:spPr>
          <a:xfrm>
            <a:off x="6431105" y="491429"/>
            <a:ext cx="5532501" cy="274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</a:rPr>
              <a:t>Example 2 – Horizon Clients Savings Rate by Payer short and LOB?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DF029-26C3-3D19-C4CC-C8E0C26B8AE1}"/>
              </a:ext>
            </a:extLst>
          </p:cNvPr>
          <p:cNvSpPr/>
          <p:nvPr/>
        </p:nvSpPr>
        <p:spPr>
          <a:xfrm>
            <a:off x="4165600" y="766262"/>
            <a:ext cx="1784826" cy="40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86CD8-8579-184A-F71E-7DA6AA5E310C}"/>
              </a:ext>
            </a:extLst>
          </p:cNvPr>
          <p:cNvSpPr/>
          <p:nvPr/>
        </p:nvSpPr>
        <p:spPr>
          <a:xfrm>
            <a:off x="4165600" y="766262"/>
            <a:ext cx="1784826" cy="390385"/>
          </a:xfrm>
          <a:prstGeom prst="rect">
            <a:avLst/>
          </a:prstGeom>
          <a:noFill/>
          <a:ln w="15875">
            <a:solidFill>
              <a:srgbClr val="30006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21BCE6-C01D-7A87-7C5B-52216ECD1746}"/>
              </a:ext>
            </a:extLst>
          </p:cNvPr>
          <p:cNvSpPr/>
          <p:nvPr/>
        </p:nvSpPr>
        <p:spPr>
          <a:xfrm>
            <a:off x="8635999" y="788224"/>
            <a:ext cx="2809754" cy="390385"/>
          </a:xfrm>
          <a:prstGeom prst="rect">
            <a:avLst/>
          </a:prstGeom>
          <a:noFill/>
          <a:ln w="15875">
            <a:solidFill>
              <a:srgbClr val="30006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9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B689F-BEA9-1560-351C-1C8E0470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BDAE1-2397-EDE1-59DE-402623E3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53232-9A41-ADF2-965F-C64B44A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2B095C-C625-8107-3384-922A97FFE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7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7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0950-9D6C-A84C-0D46-19ACB6F8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F960D3-6E35-459C-B5B7-13B374C391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992655"/>
              </p:ext>
            </p:extLst>
          </p:nvPr>
        </p:nvGraphicFramePr>
        <p:xfrm>
          <a:off x="2595715" y="1213381"/>
          <a:ext cx="6113621" cy="3691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826752D4-41F1-4121-6DDC-153F9E14B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63" y="400603"/>
            <a:ext cx="10950433" cy="340115"/>
          </a:xfrm>
        </p:spPr>
        <p:txBody>
          <a:bodyPr/>
          <a:lstStyle/>
          <a:p>
            <a:r>
              <a:rPr lang="en-US" sz="2400"/>
              <a:t>Example: Downcode Targets - High 4/5 Usage where typical Level ≤3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EE4BBE-0359-9F41-948F-932B6912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51" y="5261930"/>
            <a:ext cx="10950434" cy="102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are our best near-term savings: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frequent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4/5 billing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where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typical level is ≤3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can start with the longest bars: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they combine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dollar potential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with enough volume to act confidently.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Action: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apply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recode rules or documentation checks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these combos first; use guardrails where patterns are mixed.</a:t>
            </a:r>
          </a:p>
        </p:txBody>
      </p:sp>
    </p:spTree>
    <p:extLst>
      <p:ext uri="{BB962C8B-B14F-4D97-AF65-F5344CB8AC3E}">
        <p14:creationId xmlns:p14="http://schemas.microsoft.com/office/powerpoint/2010/main" val="27784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CA949-40BB-B8BC-BC0F-ACD0184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F7E4E-BCA8-49E7-0BAD-83EF9FF3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A2E0D-FBCC-A8DC-D6A7-CCF39989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46" y="273557"/>
            <a:ext cx="7537010" cy="340115"/>
          </a:xfrm>
        </p:spPr>
        <p:txBody>
          <a:bodyPr/>
          <a:lstStyle/>
          <a:p>
            <a:r>
              <a:rPr lang="en-US" sz="2400"/>
              <a:t>Procedural group Abbreviations: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CE48AC3-B851-5F1C-8051-F8226D1727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65429" y="684920"/>
            <a:ext cx="7561685" cy="565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ESTAO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(Other) Preventive exam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(CPT 99391–99397; non-Medicare “physical”)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ESTAV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Wellness Visit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(Medicare AWV, G0439)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ESTDC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Domiciliary/Rest Home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99334–99337)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ESTHH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Home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99347–99350)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ESTNR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Nursing Facility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(subsequent care, e.g., 99307–99310)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ESTOV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visit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(99212–99215)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 exam, Established patient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(92012, 92014)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EYENW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 exam, New patient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(92002, 92004)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IPADM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Admission / Initial hospital care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(99221–99223)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IPCON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consultation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(99251–99255; payer-specific usage)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IPERV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Emergency Department visit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(ED/ER services, 99281–99285)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[label sometimes used even if not strictly “IP”]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IPFUV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follow-up / Subsequent hospital care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(99231–99233)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NEWAO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(Other) Preventive exam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(99381–99387)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NEWAV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Initial Annual Wellness Visit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(Medicare AWV, G0438)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NEWDC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Domiciliary/Rest Home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(99324–99328)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NEWHH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Home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(99341–99345)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NEWNR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Nursing Facility services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(initial, 99304–99306)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NEWOV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visit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(99202–99205)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OBSFU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Observation care, subsequent/follow-up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99224–99226)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OBSNW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Observation care, initial/new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99218–99220; note 2023 merges with inpatient E/M)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OVCON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consultation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(99241–99245; payer-specific)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TRNCM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Transitional Care Management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(99495–99496)</a:t>
            </a:r>
          </a:p>
        </p:txBody>
      </p:sp>
    </p:spTree>
    <p:extLst>
      <p:ext uri="{BB962C8B-B14F-4D97-AF65-F5344CB8AC3E}">
        <p14:creationId xmlns:p14="http://schemas.microsoft.com/office/powerpoint/2010/main" val="117736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9BAA3-3A7D-4EF0-A2DF-DFAEF048879A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7E6B-0310-42FE-8BE9-AAEB68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0" name="Agenda Table">
            <a:extLst>
              <a:ext uri="{FF2B5EF4-FFF2-40B4-BE49-F238E27FC236}">
                <a16:creationId xmlns:a16="http://schemas.microsoft.com/office/drawing/2014/main" id="{9951DCF4-7627-4B7C-8711-BB343F81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1949"/>
              </p:ext>
            </p:extLst>
          </p:nvPr>
        </p:nvGraphicFramePr>
        <p:xfrm>
          <a:off x="457200" y="1221850"/>
          <a:ext cx="11274552" cy="3078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2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Objective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+mn-lt"/>
                        </a:rPr>
                        <a:t>Data Exploration &amp; Processing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Data Insights</a:t>
                      </a:r>
                      <a:endParaRPr lang="en-US" sz="1800" b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394149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Next Steps</a:t>
                      </a:r>
                      <a:endParaRPr lang="en-US" sz="1800" b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4831"/>
                  </a:ext>
                </a:extLst>
              </a:tr>
            </a:tbl>
          </a:graphicData>
        </a:graphic>
      </p:graphicFrame>
      <p:sp>
        <p:nvSpPr>
          <p:cNvPr id="3" name="Title" descr="Agenda">
            <a:extLst>
              <a:ext uri="{FF2B5EF4-FFF2-40B4-BE49-F238E27FC236}">
                <a16:creationId xmlns:a16="http://schemas.microsoft.com/office/drawing/2014/main" id="{FB592D7D-D5AB-4CE1-A63E-D4914614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31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4D36DF-DFEA-EDC5-DC31-C4B486A6610C}"/>
              </a:ext>
            </a:extLst>
          </p:cNvPr>
          <p:cNvSpPr/>
          <p:nvPr/>
        </p:nvSpPr>
        <p:spPr>
          <a:xfrm>
            <a:off x="0" y="0"/>
            <a:ext cx="12192000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BFE61-598C-3578-0CF9-32586881BA07}"/>
              </a:ext>
            </a:extLst>
          </p:cNvPr>
          <p:cNvSpPr/>
          <p:nvPr/>
        </p:nvSpPr>
        <p:spPr>
          <a:xfrm>
            <a:off x="2171700" y="1924050"/>
            <a:ext cx="7858125" cy="2371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AFE6F1-BCDE-7804-EB85-E364D357A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40944"/>
              </p:ext>
            </p:extLst>
          </p:nvPr>
        </p:nvGraphicFramePr>
        <p:xfrm>
          <a:off x="2247997" y="1996016"/>
          <a:ext cx="76960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335">
                  <a:extLst>
                    <a:ext uri="{9D8B030D-6E8A-4147-A177-3AD203B41FA5}">
                      <a16:colId xmlns:a16="http://schemas.microsoft.com/office/drawing/2014/main" val="2198837074"/>
                    </a:ext>
                  </a:extLst>
                </a:gridCol>
                <a:gridCol w="2235169">
                  <a:extLst>
                    <a:ext uri="{9D8B030D-6E8A-4147-A177-3AD203B41FA5}">
                      <a16:colId xmlns:a16="http://schemas.microsoft.com/office/drawing/2014/main" val="2328145486"/>
                    </a:ext>
                  </a:extLst>
                </a:gridCol>
                <a:gridCol w="2895501">
                  <a:extLst>
                    <a:ext uri="{9D8B030D-6E8A-4147-A177-3AD203B41FA5}">
                      <a16:colId xmlns:a16="http://schemas.microsoft.com/office/drawing/2014/main" val="10558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Procedural 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Level of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Adjustments($)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58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Established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$12,339,643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10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Eye Exam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$551,146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38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Inpatient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3, 4, 5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$6,999,554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2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New Patient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3, 4, 5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$1,465,191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52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Outpatient Consult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$6,389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9600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6EE2D19E-007B-C49E-4A6F-3158878E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009" y="1377895"/>
            <a:ext cx="4087980" cy="340115"/>
          </a:xfrm>
        </p:spPr>
        <p:txBody>
          <a:bodyPr/>
          <a:lstStyle/>
          <a:p>
            <a:r>
              <a:rPr lang="en-US" sz="2400" dirty="0"/>
              <a:t>E&amp;M Claims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875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45A3-AD3F-BAC3-E11C-5520A3AE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4331CD-603D-4F32-9BE3-2F19C187E5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740660"/>
              </p:ext>
            </p:extLst>
          </p:nvPr>
        </p:nvGraphicFramePr>
        <p:xfrm>
          <a:off x="1457430" y="1087892"/>
          <a:ext cx="9277140" cy="412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6F2B0080-9772-5E01-1181-19A90A087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03" y="408163"/>
            <a:ext cx="10608794" cy="340115"/>
          </a:xfrm>
        </p:spPr>
        <p:txBody>
          <a:bodyPr/>
          <a:lstStyle/>
          <a:p>
            <a:r>
              <a:rPr lang="en-US" sz="2400"/>
              <a:t>Pareto of Volume - Focus on Top procedure that drive most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DE8D7-5D89-216E-DE04-EB19CD644578}"/>
              </a:ext>
            </a:extLst>
          </p:cNvPr>
          <p:cNvSpPr txBox="1"/>
          <p:nvPr/>
        </p:nvSpPr>
        <p:spPr>
          <a:xfrm>
            <a:off x="867910" y="5556477"/>
            <a:ext cx="104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NEWOV, IPCON, IPADM, ESTOV, IPFUV</a:t>
            </a:r>
            <a:r>
              <a:rPr lang="en-US" sz="1400"/>
              <a:t> (leftmost bars) are the </a:t>
            </a:r>
            <a:r>
              <a:rPr lang="en-US" sz="1400" b="1"/>
              <a:t>top volume drivers, </a:t>
            </a:r>
            <a:r>
              <a:rPr lang="en-US" sz="1400"/>
              <a:t>standardizing these first gives the fastest impact.</a:t>
            </a:r>
          </a:p>
        </p:txBody>
      </p:sp>
    </p:spTree>
    <p:extLst>
      <p:ext uri="{BB962C8B-B14F-4D97-AF65-F5344CB8AC3E}">
        <p14:creationId xmlns:p14="http://schemas.microsoft.com/office/powerpoint/2010/main" val="157734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C5EC-29B2-FAC3-E30A-EEFDD552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83C89-B5BD-31F5-F5A5-0F30262A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513C62-3349-42EA-A80F-8DD1284E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0" y="187808"/>
            <a:ext cx="5615673" cy="508000"/>
          </a:xfrm>
        </p:spPr>
        <p:txBody>
          <a:bodyPr/>
          <a:lstStyle/>
          <a:p>
            <a:r>
              <a:rPr lang="en-US" sz="2400" dirty="0"/>
              <a:t>Data Transformation </a:t>
            </a:r>
            <a:r>
              <a:rPr lang="en-US" sz="1800" dirty="0"/>
              <a:t>(Wide → Long)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EA74D1-68BE-A683-858F-10D5DBBB7F6C}"/>
              </a:ext>
            </a:extLst>
          </p:cNvPr>
          <p:cNvSpPr/>
          <p:nvPr/>
        </p:nvSpPr>
        <p:spPr>
          <a:xfrm rot="5400000">
            <a:off x="1767624" y="2708537"/>
            <a:ext cx="487943" cy="3920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167EB2-CAFF-FA0F-BD13-2EFE67F9BBC0}"/>
              </a:ext>
            </a:extLst>
          </p:cNvPr>
          <p:cNvGrpSpPr/>
          <p:nvPr/>
        </p:nvGrpSpPr>
        <p:grpSpPr>
          <a:xfrm>
            <a:off x="-3" y="695808"/>
            <a:ext cx="12192003" cy="1857269"/>
            <a:chOff x="-3" y="695808"/>
            <a:chExt cx="12192003" cy="18572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89620-74BA-C3A7-CDF8-307DA6244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95808"/>
              <a:ext cx="12192000" cy="152745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0C9876-0022-A772-D7F0-2BC18820BFBF}"/>
                </a:ext>
              </a:extLst>
            </p:cNvPr>
            <p:cNvCxnSpPr/>
            <p:nvPr/>
          </p:nvCxnSpPr>
          <p:spPr>
            <a:xfrm>
              <a:off x="-3" y="2553077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15675A-40E5-3B10-BB68-A076A7AD5A70}"/>
                </a:ext>
              </a:extLst>
            </p:cNvPr>
            <p:cNvSpPr txBox="1"/>
            <p:nvPr/>
          </p:nvSpPr>
          <p:spPr>
            <a:xfrm>
              <a:off x="3473667" y="222326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4F7A7-A070-C807-1196-D93A65F20500}"/>
                </a:ext>
              </a:extLst>
            </p:cNvPr>
            <p:cNvSpPr txBox="1"/>
            <p:nvPr/>
          </p:nvSpPr>
          <p:spPr>
            <a:xfrm>
              <a:off x="3914139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EBB3B3-DC3B-1643-AA72-FF2C73152E49}"/>
                </a:ext>
              </a:extLst>
            </p:cNvPr>
            <p:cNvSpPr txBox="1"/>
            <p:nvPr/>
          </p:nvSpPr>
          <p:spPr>
            <a:xfrm>
              <a:off x="4354611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B82F2D-AFEE-6964-A058-3ECD3AF47F6E}"/>
                </a:ext>
              </a:extLst>
            </p:cNvPr>
            <p:cNvSpPr txBox="1"/>
            <p:nvPr/>
          </p:nvSpPr>
          <p:spPr>
            <a:xfrm>
              <a:off x="4795083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C58403-D673-BA1E-7A93-235514345E49}"/>
                </a:ext>
              </a:extLst>
            </p:cNvPr>
            <p:cNvSpPr txBox="1"/>
            <p:nvPr/>
          </p:nvSpPr>
          <p:spPr>
            <a:xfrm>
              <a:off x="5235555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39D51C-86A7-8007-5B4B-324A480FF236}"/>
                </a:ext>
              </a:extLst>
            </p:cNvPr>
            <p:cNvSpPr txBox="1"/>
            <p:nvPr/>
          </p:nvSpPr>
          <p:spPr>
            <a:xfrm>
              <a:off x="567602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12B238-0010-A251-FDBE-647ECD4197B3}"/>
                </a:ext>
              </a:extLst>
            </p:cNvPr>
            <p:cNvSpPr txBox="1"/>
            <p:nvPr/>
          </p:nvSpPr>
          <p:spPr>
            <a:xfrm>
              <a:off x="6071852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B8AE6C-86E0-F980-488B-5E8C86CA66F4}"/>
                </a:ext>
              </a:extLst>
            </p:cNvPr>
            <p:cNvSpPr txBox="1"/>
            <p:nvPr/>
          </p:nvSpPr>
          <p:spPr>
            <a:xfrm>
              <a:off x="6533741" y="219104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59371-7722-F1EB-606D-7DC19AFF8679}"/>
                </a:ext>
              </a:extLst>
            </p:cNvPr>
            <p:cNvSpPr txBox="1"/>
            <p:nvPr/>
          </p:nvSpPr>
          <p:spPr>
            <a:xfrm>
              <a:off x="6995630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D3E5D8-2F59-B46D-444C-F9AC4F984D59}"/>
                </a:ext>
              </a:extLst>
            </p:cNvPr>
            <p:cNvSpPr txBox="1"/>
            <p:nvPr/>
          </p:nvSpPr>
          <p:spPr>
            <a:xfrm>
              <a:off x="7414685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F5D778-7673-1B48-88E3-C0E6B7512E6E}"/>
                </a:ext>
              </a:extLst>
            </p:cNvPr>
            <p:cNvSpPr txBox="1"/>
            <p:nvPr/>
          </p:nvSpPr>
          <p:spPr>
            <a:xfrm>
              <a:off x="7853344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85FECD-1C4F-D2D2-7CC3-7A4DC3772441}"/>
                </a:ext>
              </a:extLst>
            </p:cNvPr>
            <p:cNvSpPr txBox="1"/>
            <p:nvPr/>
          </p:nvSpPr>
          <p:spPr>
            <a:xfrm>
              <a:off x="8285008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B5144-DCC1-ED80-4652-C5DF0BC575DA}"/>
                </a:ext>
              </a:extLst>
            </p:cNvPr>
            <p:cNvSpPr txBox="1"/>
            <p:nvPr/>
          </p:nvSpPr>
          <p:spPr>
            <a:xfrm>
              <a:off x="8723667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5082F-51B3-E87A-537C-4A5BC0A349CB}"/>
                </a:ext>
              </a:extLst>
            </p:cNvPr>
            <p:cNvSpPr txBox="1"/>
            <p:nvPr/>
          </p:nvSpPr>
          <p:spPr>
            <a:xfrm>
              <a:off x="917294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3EF921-C1B4-C23C-F7C7-0E14C3E08ADE}"/>
                </a:ext>
              </a:extLst>
            </p:cNvPr>
            <p:cNvSpPr txBox="1"/>
            <p:nvPr/>
          </p:nvSpPr>
          <p:spPr>
            <a:xfrm>
              <a:off x="9634836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7AE95A-758B-D72C-B535-5002C71759F5}"/>
                </a:ext>
              </a:extLst>
            </p:cNvPr>
            <p:cNvSpPr txBox="1"/>
            <p:nvPr/>
          </p:nvSpPr>
          <p:spPr>
            <a:xfrm>
              <a:off x="10096725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05806-A297-71AB-C3CE-150E5161C10B}"/>
                </a:ext>
              </a:extLst>
            </p:cNvPr>
            <p:cNvSpPr txBox="1"/>
            <p:nvPr/>
          </p:nvSpPr>
          <p:spPr>
            <a:xfrm>
              <a:off x="10546005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86AF5F-348C-96E3-47ED-03218F24DE27}"/>
                </a:ext>
              </a:extLst>
            </p:cNvPr>
            <p:cNvSpPr txBox="1"/>
            <p:nvPr/>
          </p:nvSpPr>
          <p:spPr>
            <a:xfrm>
              <a:off x="10995285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829D9A-B084-5F70-4C75-57B7AA77B756}"/>
                </a:ext>
              </a:extLst>
            </p:cNvPr>
            <p:cNvSpPr txBox="1"/>
            <p:nvPr/>
          </p:nvSpPr>
          <p:spPr>
            <a:xfrm>
              <a:off x="11438898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8F9C0F-9AF2-C9F7-15CC-64101696CCC2}"/>
                </a:ext>
              </a:extLst>
            </p:cNvPr>
            <p:cNvSpPr txBox="1"/>
            <p:nvPr/>
          </p:nvSpPr>
          <p:spPr>
            <a:xfrm>
              <a:off x="11879370" y="2192166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C3851D-5994-3B32-E109-AB8801B71805}"/>
              </a:ext>
            </a:extLst>
          </p:cNvPr>
          <p:cNvGrpSpPr/>
          <p:nvPr/>
        </p:nvGrpSpPr>
        <p:grpSpPr>
          <a:xfrm>
            <a:off x="770493" y="3255999"/>
            <a:ext cx="2482207" cy="3012861"/>
            <a:chOff x="4854895" y="3420906"/>
            <a:chExt cx="2482207" cy="30128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176517-F7BB-0988-9450-1F36E708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4895" y="3420906"/>
              <a:ext cx="2482207" cy="2683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850FE-F9F0-6E13-91F0-1D237005E4EB}"/>
                </a:ext>
              </a:extLst>
            </p:cNvPr>
            <p:cNvSpPr txBox="1"/>
            <p:nvPr/>
          </p:nvSpPr>
          <p:spPr>
            <a:xfrm>
              <a:off x="4948993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7450D9-323A-3A31-0318-C90B6C0FCC1D}"/>
                </a:ext>
              </a:extLst>
            </p:cNvPr>
            <p:cNvSpPr/>
            <p:nvPr/>
          </p:nvSpPr>
          <p:spPr>
            <a:xfrm>
              <a:off x="4854895" y="6103955"/>
              <a:ext cx="2482207" cy="329812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B3DC4E-2491-6685-0E41-0562F69A7998}"/>
                </a:ext>
              </a:extLst>
            </p:cNvPr>
            <p:cNvSpPr txBox="1"/>
            <p:nvPr/>
          </p:nvSpPr>
          <p:spPr>
            <a:xfrm>
              <a:off x="5263239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892F5D-75FE-3D79-E995-8239E2CCFB3D}"/>
                </a:ext>
              </a:extLst>
            </p:cNvPr>
            <p:cNvSpPr txBox="1"/>
            <p:nvPr/>
          </p:nvSpPr>
          <p:spPr>
            <a:xfrm>
              <a:off x="5595096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106C7D-7E68-EFF2-0FFC-36971598AE56}"/>
                </a:ext>
              </a:extLst>
            </p:cNvPr>
            <p:cNvSpPr txBox="1"/>
            <p:nvPr/>
          </p:nvSpPr>
          <p:spPr>
            <a:xfrm>
              <a:off x="5914094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56FA87-2C65-7C88-AC86-4E4E559F1047}"/>
                </a:ext>
              </a:extLst>
            </p:cNvPr>
            <p:cNvSpPr txBox="1"/>
            <p:nvPr/>
          </p:nvSpPr>
          <p:spPr>
            <a:xfrm>
              <a:off x="6376600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8A96BF-6C80-B2D0-E58C-11EF429B61BC}"/>
                </a:ext>
              </a:extLst>
            </p:cNvPr>
            <p:cNvSpPr txBox="1"/>
            <p:nvPr/>
          </p:nvSpPr>
          <p:spPr>
            <a:xfrm>
              <a:off x="7087601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CB074A-A56C-1027-A38C-7B9C3C248521}"/>
              </a:ext>
            </a:extLst>
          </p:cNvPr>
          <p:cNvSpPr txBox="1"/>
          <p:nvPr/>
        </p:nvSpPr>
        <p:spPr>
          <a:xfrm>
            <a:off x="543208" y="369381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090AA6A3-1B1D-AA82-3507-6E6DE97D2C86}"/>
              </a:ext>
            </a:extLst>
          </p:cNvPr>
          <p:cNvSpPr txBox="1">
            <a:spLocks/>
          </p:cNvSpPr>
          <p:nvPr/>
        </p:nvSpPr>
        <p:spPr>
          <a:xfrm>
            <a:off x="4190302" y="3238874"/>
            <a:ext cx="7689068" cy="18242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1"/>
                </a:solidFill>
              </a:rPr>
              <a:t>Wide data: 27 columns x 184K rows</a:t>
            </a:r>
          </a:p>
          <a:p>
            <a:r>
              <a:rPr lang="en-US" sz="1400">
                <a:solidFill>
                  <a:schemeClr val="tx1"/>
                </a:solidFill>
              </a:rPr>
              <a:t>Long data: 7 columns x 4.1M rows </a:t>
            </a:r>
          </a:p>
          <a:p>
            <a:r>
              <a:rPr lang="en-US" sz="1400">
                <a:solidFill>
                  <a:schemeClr val="tx1"/>
                </a:solidFill>
              </a:rPr>
              <a:t>Data transformation standardizes raw inputs into an analysis-ready format.</a:t>
            </a:r>
            <a:endParaRPr lang="en-US"/>
          </a:p>
          <a:p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74FB7F30-CCDE-5A33-5384-7D9B37AD2A82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3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7EEBC-1D96-5888-6464-9E722F87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4291B-06F7-81F0-9AC7-2D50C7ACB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885" y="988154"/>
            <a:ext cx="11434916" cy="22124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Standardization &amp; Cleaning Data: 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Text cleanup:</a:t>
            </a:r>
            <a:r>
              <a:rPr lang="en-US" sz="1400" dirty="0">
                <a:solidFill>
                  <a:schemeClr val="tx1"/>
                </a:solidFill>
              </a:rPr>
              <a:t> removed odd spaces (NBSP), trimmed, upper-cased codes/groups; de-duplicated exact row duplicates using python libraries.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ICD normalization:</a:t>
            </a:r>
            <a:r>
              <a:rPr lang="en-US" sz="1400" dirty="0">
                <a:solidFill>
                  <a:schemeClr val="tx1"/>
                </a:solidFill>
              </a:rPr>
              <a:t> built a </a:t>
            </a:r>
            <a:r>
              <a:rPr lang="en-US" sz="1400" b="1" dirty="0">
                <a:solidFill>
                  <a:schemeClr val="tx1"/>
                </a:solidFill>
              </a:rPr>
              <a:t>robust ICD “root”</a:t>
            </a:r>
            <a:r>
              <a:rPr lang="en-US" sz="1400" dirty="0">
                <a:solidFill>
                  <a:schemeClr val="tx1"/>
                </a:solidFill>
              </a:rPr>
              <a:t> = text left of the decimal for initial analysis (e.g., 003.21, 3.02.3.2 → root 3; J45.9, J45.2 → root J45)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Consistent types:</a:t>
            </a:r>
            <a:r>
              <a:rPr lang="en-US" sz="1400" dirty="0">
                <a:solidFill>
                  <a:schemeClr val="tx1"/>
                </a:solidFill>
              </a:rPr>
              <a:t> coerced LOS to numeric; preserved nulls for coverage analysis.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Trustworthy baseline: clean, consistent inputs → defensible E&amp;M benchmarks.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3FA15-8A7D-DF16-83EC-A95E3F79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5" y="199462"/>
            <a:ext cx="3475702" cy="651040"/>
          </a:xfrm>
        </p:spPr>
        <p:txBody>
          <a:bodyPr/>
          <a:lstStyle/>
          <a:p>
            <a:r>
              <a:rPr lang="en-US" sz="24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143570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43C7-C3E3-4275-0A94-783970D0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67BE8-A10F-81F7-D4D3-3C546448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203" y="3915788"/>
            <a:ext cx="4917335" cy="105437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Montserrat"/>
              </a:rPr>
              <a:t>Data Driven Approach for E&amp;M LOS</a:t>
            </a:r>
            <a:endParaRPr lang="en-US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48540-CB2B-8ED1-CF7C-E9516422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33600"/>
            <a:ext cx="5600700" cy="1685925"/>
          </a:xfrm>
        </p:spPr>
        <p:txBody>
          <a:bodyPr/>
          <a:lstStyle/>
          <a:p>
            <a:pPr marL="166688" defTabSz="128016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rgbClr val="30006F"/>
                </a:solidFill>
              </a:rPr>
              <a:t>Evaluation and Management Level of Service Recalibration</a:t>
            </a:r>
          </a:p>
        </p:txBody>
      </p:sp>
    </p:spTree>
    <p:extLst>
      <p:ext uri="{BB962C8B-B14F-4D97-AF65-F5344CB8AC3E}">
        <p14:creationId xmlns:p14="http://schemas.microsoft.com/office/powerpoint/2010/main" val="193250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BFA1-D859-71BD-5B82-5C07EE84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B76F2-67C7-1AC7-67D1-BB0292AA4B11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88783-79D5-BA75-226A-76FB71CB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25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1E7D92EC-CC72-1F49-46B3-A65A69FF0B3D}"/>
              </a:ext>
            </a:extLst>
          </p:cNvPr>
          <p:cNvSpPr txBox="1">
            <a:spLocks/>
          </p:cNvSpPr>
          <p:nvPr/>
        </p:nvSpPr>
        <p:spPr>
          <a:xfrm>
            <a:off x="2743098" y="380999"/>
            <a:ext cx="8991703" cy="5943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 dirty="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 dirty="0">
                <a:solidFill>
                  <a:schemeClr val="tx1"/>
                </a:solidFill>
              </a:rPr>
              <a:t> LOS where it’s appropriate. 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Compliance &amp; transparency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Next Steps:</a:t>
            </a:r>
          </a:p>
          <a:p>
            <a:pPr algn="just" eaLnBrk="0" fontAlgn="base" hangingPunct="0">
              <a:spcBef>
                <a:spcPts val="1000"/>
              </a:spcBef>
            </a:pPr>
            <a:r>
              <a:rPr lang="en-US" altLang="en-US" sz="1400" dirty="0">
                <a:solidFill>
                  <a:schemeClr val="tx1"/>
                </a:solidFill>
              </a:rPr>
              <a:t>We’ve completed the descriptive baseline from RMI (allowed LOS) at ICD-root × CPT.</a:t>
            </a:r>
          </a:p>
          <a:p>
            <a:pPr algn="just" eaLnBrk="0" fontAlgn="base" hangingPunct="0">
              <a:spcBef>
                <a:spcPct val="0"/>
              </a:spcBef>
            </a:pPr>
            <a:r>
              <a:rPr lang="en-US" altLang="en-US" sz="1400" dirty="0">
                <a:solidFill>
                  <a:schemeClr val="accent3"/>
                </a:solidFill>
              </a:rPr>
              <a:t>Next: </a:t>
            </a:r>
            <a:r>
              <a:rPr lang="en-US" altLang="en-US" sz="1400" dirty="0">
                <a:solidFill>
                  <a:schemeClr val="tx1"/>
                </a:solidFill>
              </a:rPr>
              <a:t>validate against claims (billed LOS + $ adjustments), quantify misalignment, and refine rules with SME sign-off.</a:t>
            </a:r>
          </a:p>
          <a:p>
            <a:pPr algn="just" eaLnBrk="0" fontAlgn="base" hangingPunct="0">
              <a:spcBef>
                <a:spcPct val="0"/>
              </a:spcBef>
            </a:pPr>
            <a:r>
              <a:rPr lang="en-US" altLang="en-US" sz="1400" dirty="0">
                <a:solidFill>
                  <a:schemeClr val="accent3"/>
                </a:solidFill>
              </a:rPr>
              <a:t>Then: </a:t>
            </a:r>
            <a:r>
              <a:rPr lang="en-US" altLang="en-US" sz="1400" dirty="0">
                <a:solidFill>
                  <a:schemeClr val="tx1"/>
                </a:solidFill>
              </a:rPr>
              <a:t>deploy a predictive model to recommend LOS for new/sparse ICD×CPT pairs, publish versioned policy rules, automate application, and monitor drift</a:t>
            </a: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D34FE026-323A-35E0-297C-AC95C6CD5D1E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3BEC-2006-ACC7-AE48-912EECB21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380999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4ECE90-6DB0-97B2-EDDC-747551943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2694624"/>
            <a:ext cx="954866" cy="95486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BC6CE39-CAD1-FECA-BFE0-E3238F6B99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4" y="4796737"/>
            <a:ext cx="954867" cy="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5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BFA1-D859-71BD-5B82-5C07EE84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B76F2-67C7-1AC7-67D1-BB0292AA4B11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88783-79D5-BA75-226A-76FB71CB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26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1E7D92EC-CC72-1F49-46B3-A65A69FF0B3D}"/>
              </a:ext>
            </a:extLst>
          </p:cNvPr>
          <p:cNvSpPr txBox="1">
            <a:spLocks/>
          </p:cNvSpPr>
          <p:nvPr/>
        </p:nvSpPr>
        <p:spPr>
          <a:xfrm>
            <a:off x="2743098" y="380999"/>
            <a:ext cx="8991703" cy="5943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 dirty="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 dirty="0">
                <a:solidFill>
                  <a:schemeClr val="tx1"/>
                </a:solidFill>
              </a:rPr>
              <a:t> LOS where it’s appropriate. 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Compliance &amp; transparency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Next Steps: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</a:rPr>
              <a:t>We’ve completed the descriptive baseline from RMI (allowed LOS) at ICD-root × CPT.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accent3"/>
                </a:solidFill>
              </a:rPr>
              <a:t>Next: </a:t>
            </a:r>
            <a:r>
              <a:rPr lang="en-US" altLang="en-US" sz="1400" dirty="0">
                <a:solidFill>
                  <a:schemeClr val="tx1"/>
                </a:solidFill>
              </a:rPr>
              <a:t>validate against claims (billed LOS + $ adjustments), quantify misalignment, and refine rules with SME sign-off.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accent3"/>
                </a:solidFill>
              </a:rPr>
              <a:t>Then: </a:t>
            </a:r>
            <a:r>
              <a:rPr lang="en-US" altLang="en-US" sz="1400" dirty="0">
                <a:solidFill>
                  <a:schemeClr val="tx1"/>
                </a:solidFill>
              </a:rPr>
              <a:t>deploy a predictive model to recommend LOS for new/sparse ICD×CPT pairs, publish versioned policy rules, automate application, and monitor drift</a:t>
            </a: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 dirty="0">
              <a:ea typeface="+mj-ea"/>
              <a:cs typeface="+mj-cs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D34FE026-323A-35E0-297C-AC95C6CD5D1E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3BEC-2006-ACC7-AE48-912EECB21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380999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4ECE90-6DB0-97B2-EDDC-747551943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2694624"/>
            <a:ext cx="954866" cy="95486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BC6CE39-CAD1-FECA-BFE0-E3238F6B99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4" y="4796737"/>
            <a:ext cx="954867" cy="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6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DCA07FB-C29D-3644-1169-04D5098E216E}"/>
              </a:ext>
            </a:extLst>
          </p:cNvPr>
          <p:cNvSpPr/>
          <p:nvPr/>
        </p:nvSpPr>
        <p:spPr>
          <a:xfrm>
            <a:off x="0" y="1"/>
            <a:ext cx="5745330" cy="6477000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106D5-EA6E-833D-E030-21B0D10A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DE4EA8E-FEAB-8AA2-B4EE-F8CE249D47C2}"/>
              </a:ext>
            </a:extLst>
          </p:cNvPr>
          <p:cNvGraphicFramePr>
            <a:graphicFrameLocks/>
          </p:cNvGraphicFramePr>
          <p:nvPr/>
        </p:nvGraphicFramePr>
        <p:xfrm>
          <a:off x="1032622" y="498369"/>
          <a:ext cx="3553848" cy="3663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1FACAA5-D6BB-C72D-F5A7-18E5E84DCFD5}"/>
              </a:ext>
            </a:extLst>
          </p:cNvPr>
          <p:cNvGraphicFramePr>
            <a:graphicFrameLocks/>
          </p:cNvGraphicFramePr>
          <p:nvPr/>
        </p:nvGraphicFramePr>
        <p:xfrm>
          <a:off x="6209798" y="788027"/>
          <a:ext cx="5382127" cy="391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 1">
            <a:extLst>
              <a:ext uri="{FF2B5EF4-FFF2-40B4-BE49-F238E27FC236}">
                <a16:creationId xmlns:a16="http://schemas.microsoft.com/office/drawing/2014/main" id="{85FFADD1-24AA-9FD2-8FC9-A09A3153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7126" y="4835251"/>
            <a:ext cx="55447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Outpatient (and partly Inpatient/New Patient) is associated with higher LOS, </a:t>
            </a:r>
            <a:r>
              <a:rPr lang="en-US" altLang="en-US" sz="1200" b="1" dirty="0"/>
              <a:t>L4, L5</a:t>
            </a:r>
            <a:r>
              <a:rPr lang="en-US" altLang="en-US" sz="1200" dirty="0"/>
              <a:t> 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less adjustment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Transitional Care, Observation and Eye Exam are concentrated in</a:t>
            </a:r>
            <a:r>
              <a:rPr lang="en-US" altLang="en-US" sz="1200" b="1" dirty="0"/>
              <a:t> L2.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high adjustment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Established Care are majorly lower-level LOS allowed </a:t>
            </a:r>
            <a:r>
              <a:rPr lang="en-US" altLang="en-US" sz="1200" b="1" dirty="0"/>
              <a:t>L3 -&gt;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moderate adjustment</a:t>
            </a:r>
            <a:endParaRPr lang="en-US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6DB0D8C9-E83E-8429-54A9-27E1BFF0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863" y="292949"/>
            <a:ext cx="5219198" cy="380219"/>
          </a:xfrm>
        </p:spPr>
        <p:txBody>
          <a:bodyPr/>
          <a:lstStyle/>
          <a:p>
            <a:pPr algn="ctr"/>
            <a:r>
              <a:rPr lang="en-US" sz="1400" dirty="0">
                <a:ea typeface="+mj-lt"/>
                <a:cs typeface="+mj-lt"/>
              </a:rPr>
              <a:t>Set Allowed Levels by Family: What Actually Occurs</a:t>
            </a:r>
            <a:endParaRPr lang="en-US" sz="1400" dirty="0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BD8B99D1-7952-804A-CCB2-5AAAD31C0A51}"/>
              </a:ext>
            </a:extLst>
          </p:cNvPr>
          <p:cNvSpPr txBox="1">
            <a:spLocks/>
          </p:cNvSpPr>
          <p:nvPr/>
        </p:nvSpPr>
        <p:spPr>
          <a:xfrm>
            <a:off x="745830" y="323219"/>
            <a:ext cx="4999500" cy="464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ea typeface="+mj-lt"/>
                <a:cs typeface="+mj-lt"/>
              </a:rPr>
              <a:t>Baseline LOS Mix: What’s Typical vs. Rare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4B6DFA-CD41-1292-DA6F-781798D97802}"/>
              </a:ext>
            </a:extLst>
          </p:cNvPr>
          <p:cNvGrpSpPr/>
          <p:nvPr/>
        </p:nvGrpSpPr>
        <p:grpSpPr>
          <a:xfrm>
            <a:off x="437197" y="4680711"/>
            <a:ext cx="4784112" cy="1254799"/>
            <a:chOff x="90775" y="5061527"/>
            <a:chExt cx="4784112" cy="125479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E1C076-C4FF-471A-495D-5472B20FEB38}"/>
                </a:ext>
              </a:extLst>
            </p:cNvPr>
            <p:cNvGrpSpPr/>
            <p:nvPr/>
          </p:nvGrpSpPr>
          <p:grpSpPr>
            <a:xfrm>
              <a:off x="90775" y="5061527"/>
              <a:ext cx="4784112" cy="1254799"/>
              <a:chOff x="5997206" y="2834235"/>
              <a:chExt cx="5957685" cy="191628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F030E73-9AEF-7A4E-D18D-8B144CF838B5}"/>
                  </a:ext>
                </a:extLst>
              </p:cNvPr>
              <p:cNvSpPr/>
              <p:nvPr/>
            </p:nvSpPr>
            <p:spPr>
              <a:xfrm>
                <a:off x="5997206" y="2834236"/>
                <a:ext cx="176650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FC90E0A-5E47-FB7F-BFA2-B588425F0A18}"/>
                  </a:ext>
                </a:extLst>
              </p:cNvPr>
              <p:cNvSpPr/>
              <p:nvPr/>
            </p:nvSpPr>
            <p:spPr>
              <a:xfrm>
                <a:off x="8093024" y="2837420"/>
                <a:ext cx="1794049" cy="1725078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Bar graph with upward trend with solid fill">
                <a:extLst>
                  <a:ext uri="{FF2B5EF4-FFF2-40B4-BE49-F238E27FC236}">
                    <a16:creationId xmlns:a16="http://schemas.microsoft.com/office/drawing/2014/main" id="{E811548E-3593-2E53-9B97-B42589CEB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1612" y="3537683"/>
                <a:ext cx="618387" cy="600026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0517136-68E4-8C35-580D-E4FE5AC09E48}"/>
                  </a:ext>
                </a:extLst>
              </p:cNvPr>
              <p:cNvSpPr/>
              <p:nvPr/>
            </p:nvSpPr>
            <p:spPr>
              <a:xfrm>
                <a:off x="10165433" y="2834235"/>
                <a:ext cx="178486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FFB866-A410-3F8E-C519-3D8F8879A9ED}"/>
                  </a:ext>
                </a:extLst>
              </p:cNvPr>
              <p:cNvSpPr txBox="1"/>
              <p:nvPr/>
            </p:nvSpPr>
            <p:spPr>
              <a:xfrm>
                <a:off x="5997206" y="3002030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900" b="1" dirty="0"/>
                  <a:t>LOS 2-3</a:t>
                </a:r>
                <a:br>
                  <a:rPr lang="en-US" sz="900" b="1" dirty="0"/>
                </a:br>
                <a:r>
                  <a:rPr lang="en-US" sz="1050" b="1" dirty="0"/>
                  <a:t>80%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E77A2D-9C2F-3EDE-56A9-5778D0BA47BB}"/>
                  </a:ext>
                </a:extLst>
              </p:cNvPr>
              <p:cNvSpPr txBox="1"/>
              <p:nvPr/>
            </p:nvSpPr>
            <p:spPr>
              <a:xfrm>
                <a:off x="6000077" y="4109442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 dirty="0"/>
                  <a:t>Lower allowed</a:t>
                </a:r>
              </a:p>
              <a:p>
                <a:pPr algn="ctr"/>
                <a:r>
                  <a:rPr lang="en-US" sz="800" b="1" dirty="0"/>
                  <a:t>LOS</a:t>
                </a:r>
              </a:p>
            </p:txBody>
          </p:sp>
          <p:pic>
            <p:nvPicPr>
              <p:cNvPr id="21" name="Picture 20" descr="A purple line drawing of a piece of paper and a pen&#10;&#10;AI-generated content may be incorrect.">
                <a:extLst>
                  <a:ext uri="{FF2B5EF4-FFF2-40B4-BE49-F238E27FC236}">
                    <a16:creationId xmlns:a16="http://schemas.microsoft.com/office/drawing/2014/main" id="{9DF35B82-7C9A-A72A-27F4-601F230F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4530" y="3574686"/>
                <a:ext cx="519801" cy="556524"/>
              </a:xfrm>
              <a:prstGeom prst="rect">
                <a:avLst/>
              </a:prstGeom>
            </p:spPr>
          </p:pic>
          <p:pic>
            <p:nvPicPr>
              <p:cNvPr id="27" name="Graphic 26" descr="Close with solid fill">
                <a:extLst>
                  <a:ext uri="{FF2B5EF4-FFF2-40B4-BE49-F238E27FC236}">
                    <a16:creationId xmlns:a16="http://schemas.microsoft.com/office/drawing/2014/main" id="{5D229422-D872-0AC4-BC5D-D884BBE3E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830230" y="3599907"/>
                <a:ext cx="455270" cy="50953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4B86CF-D99F-1491-6AFB-7F5A99285E03}"/>
                  </a:ext>
                </a:extLst>
              </p:cNvPr>
              <p:cNvSpPr txBox="1"/>
              <p:nvPr/>
            </p:nvSpPr>
            <p:spPr>
              <a:xfrm>
                <a:off x="10160842" y="4042251"/>
                <a:ext cx="1794049" cy="6410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 dirty="0"/>
                  <a:t>Obsolete</a:t>
                </a:r>
              </a:p>
              <a:p>
                <a:pPr algn="ctr"/>
                <a:r>
                  <a:rPr lang="en-US" sz="800" b="1" dirty="0"/>
                  <a:t> Zone</a:t>
                </a:r>
                <a:br>
                  <a:rPr lang="en-US" sz="800" b="1" dirty="0"/>
                </a:br>
                <a:endParaRPr lang="en-US" sz="800" b="1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00B369-12F8-B9ED-DFE6-477B5DDA59C3}"/>
                </a:ext>
              </a:extLst>
            </p:cNvPr>
            <p:cNvSpPr txBox="1"/>
            <p:nvPr/>
          </p:nvSpPr>
          <p:spPr>
            <a:xfrm>
              <a:off x="1766378" y="5162907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 dirty="0"/>
                <a:t>LOS 4-5</a:t>
              </a:r>
              <a:br>
                <a:rPr lang="en-US" sz="900" b="1" dirty="0"/>
              </a:br>
              <a:r>
                <a:rPr lang="en-US" sz="1050" b="1" dirty="0"/>
                <a:t>20%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79182D-21B5-107A-B7BB-9F6C55648D58}"/>
                </a:ext>
              </a:extLst>
            </p:cNvPr>
            <p:cNvSpPr txBox="1"/>
            <p:nvPr/>
          </p:nvSpPr>
          <p:spPr>
            <a:xfrm>
              <a:off x="1751325" y="5896541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800" b="1" dirty="0"/>
                <a:t>Higher allowed</a:t>
              </a:r>
            </a:p>
            <a:p>
              <a:pPr algn="ctr"/>
              <a:r>
                <a:rPr lang="en-US" sz="800" b="1" dirty="0"/>
                <a:t>LOS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60EE12-EA5F-BB47-E1B1-5C7FC3934CC8}"/>
                </a:ext>
              </a:extLst>
            </p:cNvPr>
            <p:cNvSpPr txBox="1"/>
            <p:nvPr/>
          </p:nvSpPr>
          <p:spPr>
            <a:xfrm>
              <a:off x="3422891" y="5157029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 dirty="0"/>
                <a:t>LOS 4-5</a:t>
              </a:r>
              <a:br>
                <a:rPr lang="en-US" sz="900" b="1" dirty="0"/>
              </a:br>
              <a:r>
                <a:rPr lang="en-US" sz="1050" b="1" dirty="0"/>
                <a:t>0%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005915-9AA7-4716-82F7-9D8BE548DEBA}"/>
              </a:ext>
            </a:extLst>
          </p:cNvPr>
          <p:cNvSpPr/>
          <p:nvPr/>
        </p:nvSpPr>
        <p:spPr>
          <a:xfrm>
            <a:off x="437197" y="788027"/>
            <a:ext cx="4780426" cy="354584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3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8C4F-B1DD-D13C-FD27-C28220CC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F68FA-B177-EAA9-D6F5-F7B172A08881}"/>
              </a:ext>
            </a:extLst>
          </p:cNvPr>
          <p:cNvSpPr/>
          <p:nvPr/>
        </p:nvSpPr>
        <p:spPr>
          <a:xfrm>
            <a:off x="3676650" y="3924299"/>
            <a:ext cx="8522856" cy="1985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9CB5FA-5052-75B0-B9B2-65410CE542A9}"/>
              </a:ext>
            </a:extLst>
          </p:cNvPr>
          <p:cNvSpPr/>
          <p:nvPr/>
        </p:nvSpPr>
        <p:spPr>
          <a:xfrm>
            <a:off x="0" y="763932"/>
            <a:ext cx="12192000" cy="253171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E5710-46CA-A18F-7B1F-61750AD6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1818F5-397E-4AE6-BAC1-54162DB0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18" y="270584"/>
            <a:ext cx="5615673" cy="508000"/>
          </a:xfrm>
        </p:spPr>
        <p:txBody>
          <a:bodyPr/>
          <a:lstStyle/>
          <a:p>
            <a:r>
              <a:rPr lang="en-US" sz="2400" dirty="0"/>
              <a:t>Data Overview &amp; Workflow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3EE6384A-18AF-B4AD-0392-5E15B4B128F6}"/>
              </a:ext>
            </a:extLst>
          </p:cNvPr>
          <p:cNvSpPr txBox="1">
            <a:spLocks/>
          </p:cNvSpPr>
          <p:nvPr/>
        </p:nvSpPr>
        <p:spPr>
          <a:xfrm>
            <a:off x="8700014" y="948421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A89B1-1F1B-973E-56A9-0B1DDC4D06B5}"/>
              </a:ext>
            </a:extLst>
          </p:cNvPr>
          <p:cNvSpPr txBox="1"/>
          <p:nvPr/>
        </p:nvSpPr>
        <p:spPr>
          <a:xfrm>
            <a:off x="235613" y="4117914"/>
            <a:ext cx="3478119" cy="15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Source: RMI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Date: 08/25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Size: 184k rows &amp; 27 columns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LOS Range: 2-5</a:t>
            </a:r>
          </a:p>
          <a:p>
            <a:pPr algn="l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3466F-3A10-F1C8-2457-801B7CECCA6D}"/>
              </a:ext>
            </a:extLst>
          </p:cNvPr>
          <p:cNvSpPr txBox="1"/>
          <p:nvPr/>
        </p:nvSpPr>
        <p:spPr>
          <a:xfrm>
            <a:off x="594514" y="2300065"/>
            <a:ext cx="1943178" cy="63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 dirty="0"/>
              <a:t>Existing E&amp;M LOS Data from RMI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7BBB0-7FB1-8C4E-EE83-3F2D899E1EC5}"/>
              </a:ext>
            </a:extLst>
          </p:cNvPr>
          <p:cNvSpPr txBox="1"/>
          <p:nvPr/>
        </p:nvSpPr>
        <p:spPr>
          <a:xfrm>
            <a:off x="3288163" y="2238917"/>
            <a:ext cx="2162175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dirty="0"/>
              <a:t>Data transformation:  </a:t>
            </a:r>
            <a:r>
              <a:rPr lang="en-US" sz="1400" dirty="0"/>
              <a:t>standardize raw inputs into an analysis-ready format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3A273E-FC66-93BE-EE6B-F6806C2F80C9}"/>
              </a:ext>
            </a:extLst>
          </p:cNvPr>
          <p:cNvSpPr txBox="1"/>
          <p:nvPr/>
        </p:nvSpPr>
        <p:spPr>
          <a:xfrm>
            <a:off x="6288541" y="2238917"/>
            <a:ext cx="210573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/>
              <a:t>Explore current LOS data to understand LOS by Procedure and ICD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F712BF-C799-C570-17D2-3577E1EF6D84}"/>
              </a:ext>
            </a:extLst>
          </p:cNvPr>
          <p:cNvSpPr txBox="1"/>
          <p:nvPr/>
        </p:nvSpPr>
        <p:spPr>
          <a:xfrm>
            <a:off x="9398512" y="2269490"/>
            <a:ext cx="203000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/>
              <a:t>Analyze Claims data such as billed LOS, adjustments, etc.  to standardize the LOS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7E1C28E-F6DA-CB9E-8654-A2F38BB00914}"/>
              </a:ext>
            </a:extLst>
          </p:cNvPr>
          <p:cNvSpPr/>
          <p:nvPr/>
        </p:nvSpPr>
        <p:spPr>
          <a:xfrm>
            <a:off x="2612887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AC6C558-68CB-9277-4FD0-44A96B609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6" y="1047560"/>
            <a:ext cx="954867" cy="95486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62901-8D5D-C6DA-A52B-5C89216CB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43" y="1049744"/>
            <a:ext cx="954867" cy="95486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E9181C-6A18-7408-98C8-2B37829D9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6" y="1039461"/>
            <a:ext cx="954867" cy="954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DC8DF0B-A5A5-6F8A-13FD-57E1B916C6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1" y="1061677"/>
            <a:ext cx="954867" cy="95486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8822E131-CF05-A5D3-B7C9-4EF6EB9CBEE0}"/>
              </a:ext>
            </a:extLst>
          </p:cNvPr>
          <p:cNvSpPr/>
          <p:nvPr/>
        </p:nvSpPr>
        <p:spPr>
          <a:xfrm>
            <a:off x="5515684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CB1142-E9DE-433D-035F-E75AE01790CD}"/>
              </a:ext>
            </a:extLst>
          </p:cNvPr>
          <p:cNvSpPr/>
          <p:nvPr/>
        </p:nvSpPr>
        <p:spPr>
          <a:xfrm>
            <a:off x="8601503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D72E623-8A63-3EB4-77E7-A2F433D9B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038" y="4044439"/>
            <a:ext cx="8397468" cy="1739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22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470B9-EBBC-AD69-95F7-6ABB6234C30A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41B1C-8F9B-0CD9-0711-4A0694E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4E0C4778-6F52-5E09-FD6C-450D652C5702}"/>
              </a:ext>
            </a:extLst>
          </p:cNvPr>
          <p:cNvSpPr txBox="1">
            <a:spLocks/>
          </p:cNvSpPr>
          <p:nvPr/>
        </p:nvSpPr>
        <p:spPr>
          <a:xfrm>
            <a:off x="2803483" y="1358771"/>
            <a:ext cx="8178899" cy="38925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 dirty="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 dirty="0">
                <a:solidFill>
                  <a:schemeClr val="tx1"/>
                </a:solidFill>
              </a:rPr>
              <a:t> LOS where it’s appropriate.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Compliance &amp; transparency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1176C507-FE9C-3E7F-AD9F-2AB8F7B5CB43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DD95F-9E5A-4E88-F892-754B872592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9" y="1358771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26AA9F0-93B6-E241-FCC5-1120ADDC4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4" y="3767016"/>
            <a:ext cx="954866" cy="9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8C4F-B1DD-D13C-FD27-C28220CC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F68FA-B177-EAA9-D6F5-F7B172A08881}"/>
              </a:ext>
            </a:extLst>
          </p:cNvPr>
          <p:cNvSpPr/>
          <p:nvPr/>
        </p:nvSpPr>
        <p:spPr>
          <a:xfrm>
            <a:off x="3676650" y="3924299"/>
            <a:ext cx="8522856" cy="1985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9CB5FA-5052-75B0-B9B2-65410CE542A9}"/>
              </a:ext>
            </a:extLst>
          </p:cNvPr>
          <p:cNvSpPr/>
          <p:nvPr/>
        </p:nvSpPr>
        <p:spPr>
          <a:xfrm>
            <a:off x="0" y="763932"/>
            <a:ext cx="12192000" cy="253171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E5710-46CA-A18F-7B1F-61750AD6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1818F5-397E-4AE6-BAC1-54162DB0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7" y="338111"/>
            <a:ext cx="5615673" cy="508000"/>
          </a:xfrm>
        </p:spPr>
        <p:txBody>
          <a:bodyPr/>
          <a:lstStyle/>
          <a:p>
            <a:r>
              <a:rPr lang="en-US" sz="2400" dirty="0"/>
              <a:t>Data Overview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3EE6384A-18AF-B4AD-0392-5E15B4B128F6}"/>
              </a:ext>
            </a:extLst>
          </p:cNvPr>
          <p:cNvSpPr txBox="1">
            <a:spLocks/>
          </p:cNvSpPr>
          <p:nvPr/>
        </p:nvSpPr>
        <p:spPr>
          <a:xfrm>
            <a:off x="8700014" y="948421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A89B1-1F1B-973E-56A9-0B1DDC4D06B5}"/>
              </a:ext>
            </a:extLst>
          </p:cNvPr>
          <p:cNvSpPr txBox="1"/>
          <p:nvPr/>
        </p:nvSpPr>
        <p:spPr>
          <a:xfrm>
            <a:off x="235613" y="4117914"/>
            <a:ext cx="3478119" cy="15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Source: RMI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Date: 08/25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Size: 184k rows &amp; 27 columns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LOS Range: 2-5</a:t>
            </a:r>
          </a:p>
          <a:p>
            <a:pPr algn="l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3466F-3A10-F1C8-2457-801B7CECCA6D}"/>
              </a:ext>
            </a:extLst>
          </p:cNvPr>
          <p:cNvSpPr txBox="1"/>
          <p:nvPr/>
        </p:nvSpPr>
        <p:spPr>
          <a:xfrm>
            <a:off x="594514" y="2300065"/>
            <a:ext cx="1943178" cy="63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 dirty="0"/>
              <a:t>Existing E&amp;M LOS Data from RMI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7BBB0-7FB1-8C4E-EE83-3F2D899E1EC5}"/>
              </a:ext>
            </a:extLst>
          </p:cNvPr>
          <p:cNvSpPr txBox="1"/>
          <p:nvPr/>
        </p:nvSpPr>
        <p:spPr>
          <a:xfrm>
            <a:off x="3288163" y="2238917"/>
            <a:ext cx="2162175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dirty="0"/>
              <a:t>Data transformation:  </a:t>
            </a:r>
            <a:r>
              <a:rPr lang="en-US" sz="1400" dirty="0"/>
              <a:t>standardize raw inputs into an analysis-ready format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3A273E-FC66-93BE-EE6B-F6806C2F80C9}"/>
              </a:ext>
            </a:extLst>
          </p:cNvPr>
          <p:cNvSpPr txBox="1"/>
          <p:nvPr/>
        </p:nvSpPr>
        <p:spPr>
          <a:xfrm>
            <a:off x="6288541" y="2238917"/>
            <a:ext cx="210573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/>
              <a:t>Explore current LOS data to understand LOS by Procedure and ICD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F712BF-C799-C570-17D2-3577E1EF6D84}"/>
              </a:ext>
            </a:extLst>
          </p:cNvPr>
          <p:cNvSpPr txBox="1"/>
          <p:nvPr/>
        </p:nvSpPr>
        <p:spPr>
          <a:xfrm>
            <a:off x="9398512" y="2269490"/>
            <a:ext cx="203000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/>
              <a:t>Analyze Claims data such as billed LOS, adjustments, etc.  to standardize the LOS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7E1C28E-F6DA-CB9E-8654-A2F38BB00914}"/>
              </a:ext>
            </a:extLst>
          </p:cNvPr>
          <p:cNvSpPr/>
          <p:nvPr/>
        </p:nvSpPr>
        <p:spPr>
          <a:xfrm>
            <a:off x="2612887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AC6C558-68CB-9277-4FD0-44A96B609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6" y="1047560"/>
            <a:ext cx="954867" cy="95486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62901-8D5D-C6DA-A52B-5C89216CB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43" y="1049744"/>
            <a:ext cx="954867" cy="95486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E9181C-6A18-7408-98C8-2B37829D9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6" y="1039461"/>
            <a:ext cx="954867" cy="954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DC8DF0B-A5A5-6F8A-13FD-57E1B916C6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1" y="1061677"/>
            <a:ext cx="954867" cy="95486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8822E131-CF05-A5D3-B7C9-4EF6EB9CBEE0}"/>
              </a:ext>
            </a:extLst>
          </p:cNvPr>
          <p:cNvSpPr/>
          <p:nvPr/>
        </p:nvSpPr>
        <p:spPr>
          <a:xfrm>
            <a:off x="5515684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CB1142-E9DE-433D-035F-E75AE01790CD}"/>
              </a:ext>
            </a:extLst>
          </p:cNvPr>
          <p:cNvSpPr/>
          <p:nvPr/>
        </p:nvSpPr>
        <p:spPr>
          <a:xfrm>
            <a:off x="8601503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D72E623-8A63-3EB4-77E7-A2F433D9B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038" y="4044439"/>
            <a:ext cx="8397468" cy="1739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796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32CD7C-A7C4-D1D6-E7DE-32384A52CCC8}"/>
              </a:ext>
            </a:extLst>
          </p:cNvPr>
          <p:cNvSpPr/>
          <p:nvPr/>
        </p:nvSpPr>
        <p:spPr>
          <a:xfrm>
            <a:off x="0" y="642938"/>
            <a:ext cx="12192000" cy="1359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EC4D6-B411-4F28-F390-463D5DC94886}"/>
              </a:ext>
            </a:extLst>
          </p:cNvPr>
          <p:cNvSpPr/>
          <p:nvPr/>
        </p:nvSpPr>
        <p:spPr>
          <a:xfrm>
            <a:off x="3917951" y="2912498"/>
            <a:ext cx="4125912" cy="3340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65B0E-8964-4EDD-1795-23D2F106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170EF-921C-72E4-3FC2-8BD691F6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9702"/>
            <a:ext cx="12192000" cy="1206395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DAB3D0A8-A595-925A-1089-A673307C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411" y="211702"/>
            <a:ext cx="3506340" cy="508000"/>
          </a:xfrm>
        </p:spPr>
        <p:txBody>
          <a:bodyPr/>
          <a:lstStyle/>
          <a:p>
            <a:pPr algn="ctr"/>
            <a:r>
              <a:rPr lang="en-US" sz="2400" dirty="0"/>
              <a:t>Data Transformation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39023BB-3B29-05D5-9684-CB3AA027635B}"/>
              </a:ext>
            </a:extLst>
          </p:cNvPr>
          <p:cNvSpPr/>
          <p:nvPr/>
        </p:nvSpPr>
        <p:spPr>
          <a:xfrm rot="5400000">
            <a:off x="5729208" y="2231090"/>
            <a:ext cx="542745" cy="4529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C4581-0E73-F287-7A8B-023606BF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368"/>
          <a:stretch>
            <a:fillRect/>
          </a:stretch>
        </p:blipFill>
        <p:spPr>
          <a:xfrm>
            <a:off x="3995796" y="3005845"/>
            <a:ext cx="3970222" cy="31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B0562-C319-C8CD-D39B-5E0DC8F277CD}"/>
              </a:ext>
            </a:extLst>
          </p:cNvPr>
          <p:cNvSpPr/>
          <p:nvPr/>
        </p:nvSpPr>
        <p:spPr>
          <a:xfrm>
            <a:off x="5978845" y="1842718"/>
            <a:ext cx="1794049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D4176F-A9A7-D21B-8FF0-243B6C2B9C17}"/>
              </a:ext>
            </a:extLst>
          </p:cNvPr>
          <p:cNvSpPr/>
          <p:nvPr/>
        </p:nvSpPr>
        <p:spPr>
          <a:xfrm>
            <a:off x="8093024" y="1864264"/>
            <a:ext cx="1794049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936963-55FF-F49B-6B7E-11BB090737F5}"/>
              </a:ext>
            </a:extLst>
          </p:cNvPr>
          <p:cNvSpPr/>
          <p:nvPr/>
        </p:nvSpPr>
        <p:spPr>
          <a:xfrm>
            <a:off x="0" y="1"/>
            <a:ext cx="5671127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8CDA457-5FA7-C596-46B9-12738580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3" y="584072"/>
            <a:ext cx="6716455" cy="464808"/>
          </a:xfrm>
        </p:spPr>
        <p:txBody>
          <a:bodyPr/>
          <a:lstStyle/>
          <a:p>
            <a:r>
              <a:rPr lang="en-US" sz="2400" dirty="0"/>
              <a:t>Baseline LOS Mix: What’s Typical vs. Rare</a:t>
            </a: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1F036A24-E562-5099-5580-3408AC86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720" y="3216358"/>
            <a:ext cx="857085" cy="85708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761038-2ABF-6C7B-BBC1-51126B54A78E}"/>
              </a:ext>
            </a:extLst>
          </p:cNvPr>
          <p:cNvSpPr/>
          <p:nvPr/>
        </p:nvSpPr>
        <p:spPr>
          <a:xfrm>
            <a:off x="10156253" y="1842717"/>
            <a:ext cx="1794048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DAD85-5339-DF47-C52D-F36AB3361B50}"/>
              </a:ext>
            </a:extLst>
          </p:cNvPr>
          <p:cNvSpPr txBox="1"/>
          <p:nvPr/>
        </p:nvSpPr>
        <p:spPr>
          <a:xfrm>
            <a:off x="5978845" y="2359379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LOS 2-3</a:t>
            </a:r>
            <a:br>
              <a:rPr lang="en-US" sz="1600" b="1" dirty="0"/>
            </a:br>
            <a:r>
              <a:rPr lang="en-US" sz="2000" b="1" dirty="0"/>
              <a:t>80%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9C805-06E2-4E5D-6638-3FF02AF4FDEA}"/>
              </a:ext>
            </a:extLst>
          </p:cNvPr>
          <p:cNvSpPr txBox="1"/>
          <p:nvPr/>
        </p:nvSpPr>
        <p:spPr>
          <a:xfrm>
            <a:off x="6000077" y="4146165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Lower allowed</a:t>
            </a:r>
          </a:p>
          <a:p>
            <a:pPr algn="ctr"/>
            <a:r>
              <a:rPr lang="en-US" sz="1600" b="1" dirty="0"/>
              <a:t>LOS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645710-FAC9-C109-0461-EC51A61DFA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81" y="3279421"/>
            <a:ext cx="730957" cy="730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F1DC65-0C1A-E8D4-507D-DDB905F04CEA}"/>
              </a:ext>
            </a:extLst>
          </p:cNvPr>
          <p:cNvSpPr txBox="1"/>
          <p:nvPr/>
        </p:nvSpPr>
        <p:spPr>
          <a:xfrm>
            <a:off x="8080613" y="2358940"/>
            <a:ext cx="1806460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LOS 4-5</a:t>
            </a:r>
            <a:br>
              <a:rPr lang="en-US" sz="1600" b="1" dirty="0"/>
            </a:br>
            <a:r>
              <a:rPr lang="en-US" sz="2000" b="1" dirty="0"/>
              <a:t>20%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0848E-C1BD-33B0-B9B3-529CE95D1D1D}"/>
              </a:ext>
            </a:extLst>
          </p:cNvPr>
          <p:cNvSpPr txBox="1"/>
          <p:nvPr/>
        </p:nvSpPr>
        <p:spPr>
          <a:xfrm>
            <a:off x="8114256" y="4146164"/>
            <a:ext cx="1794049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 dirty="0"/>
              <a:t>Higher allowed LOS</a:t>
            </a:r>
            <a:br>
              <a:rPr lang="en-US" sz="1600" b="1" dirty="0"/>
            </a:br>
            <a:endParaRPr lang="en-US" sz="1600" b="1" dirty="0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D48549FD-D13A-C86B-535F-92868ADF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6076" y="323850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FA4755-7E70-C6DA-3FE9-4CABF526EC47}"/>
              </a:ext>
            </a:extLst>
          </p:cNvPr>
          <p:cNvSpPr txBox="1"/>
          <p:nvPr/>
        </p:nvSpPr>
        <p:spPr>
          <a:xfrm>
            <a:off x="10135021" y="2358940"/>
            <a:ext cx="1806460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LOS 1</a:t>
            </a:r>
            <a:br>
              <a:rPr lang="en-US" sz="1600" b="1" dirty="0"/>
            </a:br>
            <a:r>
              <a:rPr lang="en-US" sz="2000" b="1" dirty="0"/>
              <a:t>0%</a:t>
            </a:r>
            <a:endParaRPr 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5B1959-D8B0-D5FD-DEE9-ED3A6067549E}"/>
              </a:ext>
            </a:extLst>
          </p:cNvPr>
          <p:cNvSpPr txBox="1"/>
          <p:nvPr/>
        </p:nvSpPr>
        <p:spPr>
          <a:xfrm>
            <a:off x="10135021" y="4146164"/>
            <a:ext cx="1794049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Obsolete</a:t>
            </a:r>
          </a:p>
          <a:p>
            <a:pPr algn="ctr"/>
            <a:r>
              <a:rPr lang="en-US" sz="1600" b="1" dirty="0"/>
              <a:t> Zone</a:t>
            </a:r>
            <a:br>
              <a:rPr lang="en-US" sz="1600" b="1" dirty="0"/>
            </a:b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8DB93-E041-CE6E-5EC1-22176C08B3D7}"/>
              </a:ext>
            </a:extLst>
          </p:cNvPr>
          <p:cNvSpPr txBox="1"/>
          <p:nvPr/>
        </p:nvSpPr>
        <p:spPr>
          <a:xfrm>
            <a:off x="10166868" y="4719528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b="1" dirty="0"/>
              <a:t>Unused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A2B1B9-9752-4C54-58CA-0ABC8C658F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811396"/>
              </p:ext>
            </p:extLst>
          </p:nvPr>
        </p:nvGraphicFramePr>
        <p:xfrm>
          <a:off x="742810" y="1188581"/>
          <a:ext cx="4185506" cy="3844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10321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4DB4D-C5AE-BCE2-7A6E-7A891460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F352245-A6A1-9C9B-4B1E-9BDC3F6D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45" y="331762"/>
            <a:ext cx="10442908" cy="340115"/>
          </a:xfrm>
        </p:spPr>
        <p:txBody>
          <a:bodyPr/>
          <a:lstStyle/>
          <a:p>
            <a:pPr algn="ctr"/>
            <a:r>
              <a:rPr lang="en-US" sz="2400" dirty="0">
                <a:ea typeface="+mj-lt"/>
                <a:cs typeface="+mj-lt"/>
              </a:rPr>
              <a:t>Set Allowed Levels by Family: What Actually Occurs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719C6D-42DF-F7AE-6A15-CDB99996B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88" y="5613293"/>
            <a:ext cx="11595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Outpatient (and partly Inpatient/New Patient) is associated with higher LOS, </a:t>
            </a:r>
            <a:r>
              <a:rPr lang="en-US" altLang="en-US" sz="1200" b="1" dirty="0"/>
              <a:t>L4, L5</a:t>
            </a:r>
            <a:r>
              <a:rPr lang="en-US" altLang="en-US" sz="1200" dirty="0"/>
              <a:t> 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less adjustment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Transitional Care, Observation and Eye Exam are concentrated in</a:t>
            </a:r>
            <a:r>
              <a:rPr lang="en-US" altLang="en-US" sz="1200" b="1" dirty="0"/>
              <a:t> L2.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high adjustment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Established Care are majorly lower-level LOS allowed </a:t>
            </a:r>
            <a:r>
              <a:rPr lang="en-US" altLang="en-US" sz="1200" b="1" dirty="0"/>
              <a:t>L3 -&gt; </a:t>
            </a:r>
            <a:r>
              <a:rPr lang="en-US" alt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moderate adjustment</a:t>
            </a:r>
            <a:endParaRPr lang="en-US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987185B-58E7-0F29-426F-A0CB03145D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563858"/>
              </p:ext>
            </p:extLst>
          </p:nvPr>
        </p:nvGraphicFramePr>
        <p:xfrm>
          <a:off x="2502567" y="849572"/>
          <a:ext cx="7186864" cy="4586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BC30E3F-5EFF-6C93-CC83-14B79DF610C8}"/>
              </a:ext>
            </a:extLst>
          </p:cNvPr>
          <p:cNvGrpSpPr/>
          <p:nvPr/>
        </p:nvGrpSpPr>
        <p:grpSpPr>
          <a:xfrm>
            <a:off x="3218510" y="813620"/>
            <a:ext cx="485775" cy="173514"/>
            <a:chOff x="10976472" y="2232802"/>
            <a:chExt cx="485775" cy="173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E3A02C-98F2-C969-3E2B-3415EBEA7DDE}"/>
                </a:ext>
              </a:extLst>
            </p:cNvPr>
            <p:cNvSpPr txBox="1"/>
            <p:nvPr/>
          </p:nvSpPr>
          <p:spPr>
            <a:xfrm>
              <a:off x="10976472" y="2232802"/>
              <a:ext cx="485775" cy="142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600" dirty="0"/>
                <a:t>0.03%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E4561A-7057-ECD5-9509-C960B084F77E}"/>
                </a:ext>
              </a:extLst>
            </p:cNvPr>
            <p:cNvCxnSpPr/>
            <p:nvPr/>
          </p:nvCxnSpPr>
          <p:spPr>
            <a:xfrm>
              <a:off x="10997579" y="2406316"/>
              <a:ext cx="38501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02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B262-8EE9-5A07-2209-EC6CA66B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508F8535-A934-8FDC-2C9F-3355448B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44" y="262188"/>
            <a:ext cx="9730507" cy="340115"/>
          </a:xfrm>
        </p:spPr>
        <p:txBody>
          <a:bodyPr/>
          <a:lstStyle/>
          <a:p>
            <a:pPr algn="ctr"/>
            <a:r>
              <a:rPr lang="en-US" sz="2400" dirty="0"/>
              <a:t>Feasible LOS by procedure Group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A63EE6D-247C-2A48-09EA-D102F6ED34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737487"/>
              </p:ext>
            </p:extLst>
          </p:nvPr>
        </p:nvGraphicFramePr>
        <p:xfrm>
          <a:off x="1757666" y="664505"/>
          <a:ext cx="8676662" cy="5528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335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3805-FF3D-543D-1EB3-88795E14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A58D39-81C2-94F5-C7BC-709B5B79A8CE}"/>
              </a:ext>
            </a:extLst>
          </p:cNvPr>
          <p:cNvSpPr/>
          <p:nvPr/>
        </p:nvSpPr>
        <p:spPr>
          <a:xfrm>
            <a:off x="0" y="0"/>
            <a:ext cx="362373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4B19E8-DA0D-8490-8A1E-39A8E311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32" y="991951"/>
            <a:ext cx="8568268" cy="340115"/>
          </a:xfrm>
        </p:spPr>
        <p:txBody>
          <a:bodyPr/>
          <a:lstStyle/>
          <a:p>
            <a:pPr algn="ctr"/>
            <a:r>
              <a:rPr lang="en-US" sz="2400" dirty="0"/>
              <a:t>Examples for Outpatient Consult Procedural family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4567CE1-E8A0-3142-84F1-44DBF5E21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956891"/>
              </p:ext>
            </p:extLst>
          </p:nvPr>
        </p:nvGraphicFramePr>
        <p:xfrm>
          <a:off x="4580904" y="1618485"/>
          <a:ext cx="6653924" cy="2980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1561">
                  <a:extLst>
                    <a:ext uri="{9D8B030D-6E8A-4147-A177-3AD203B41FA5}">
                      <a16:colId xmlns:a16="http://schemas.microsoft.com/office/drawing/2014/main" val="1224030939"/>
                    </a:ext>
                  </a:extLst>
                </a:gridCol>
                <a:gridCol w="963414">
                  <a:extLst>
                    <a:ext uri="{9D8B030D-6E8A-4147-A177-3AD203B41FA5}">
                      <a16:colId xmlns:a16="http://schemas.microsoft.com/office/drawing/2014/main" val="3623990464"/>
                    </a:ext>
                  </a:extLst>
                </a:gridCol>
                <a:gridCol w="596719">
                  <a:extLst>
                    <a:ext uri="{9D8B030D-6E8A-4147-A177-3AD203B41FA5}">
                      <a16:colId xmlns:a16="http://schemas.microsoft.com/office/drawing/2014/main" val="2978455390"/>
                    </a:ext>
                  </a:extLst>
                </a:gridCol>
                <a:gridCol w="1361513">
                  <a:extLst>
                    <a:ext uri="{9D8B030D-6E8A-4147-A177-3AD203B41FA5}">
                      <a16:colId xmlns:a16="http://schemas.microsoft.com/office/drawing/2014/main" val="2221508203"/>
                    </a:ext>
                  </a:extLst>
                </a:gridCol>
                <a:gridCol w="685633">
                  <a:extLst>
                    <a:ext uri="{9D8B030D-6E8A-4147-A177-3AD203B41FA5}">
                      <a16:colId xmlns:a16="http://schemas.microsoft.com/office/drawing/2014/main" val="2905369818"/>
                    </a:ext>
                  </a:extLst>
                </a:gridCol>
                <a:gridCol w="738372">
                  <a:extLst>
                    <a:ext uri="{9D8B030D-6E8A-4147-A177-3AD203B41FA5}">
                      <a16:colId xmlns:a16="http://schemas.microsoft.com/office/drawing/2014/main" val="1808382043"/>
                    </a:ext>
                  </a:extLst>
                </a:gridCol>
                <a:gridCol w="411380">
                  <a:extLst>
                    <a:ext uri="{9D8B030D-6E8A-4147-A177-3AD203B41FA5}">
                      <a16:colId xmlns:a16="http://schemas.microsoft.com/office/drawing/2014/main" val="1724183395"/>
                    </a:ext>
                  </a:extLst>
                </a:gridCol>
                <a:gridCol w="501944">
                  <a:extLst>
                    <a:ext uri="{9D8B030D-6E8A-4147-A177-3AD203B41FA5}">
                      <a16:colId xmlns:a16="http://schemas.microsoft.com/office/drawing/2014/main" val="3923432641"/>
                    </a:ext>
                  </a:extLst>
                </a:gridCol>
                <a:gridCol w="482176">
                  <a:extLst>
                    <a:ext uri="{9D8B030D-6E8A-4147-A177-3AD203B41FA5}">
                      <a16:colId xmlns:a16="http://schemas.microsoft.com/office/drawing/2014/main" val="1096941471"/>
                    </a:ext>
                  </a:extLst>
                </a:gridCol>
                <a:gridCol w="461212">
                  <a:extLst>
                    <a:ext uri="{9D8B030D-6E8A-4147-A177-3AD203B41FA5}">
                      <a16:colId xmlns:a16="http://schemas.microsoft.com/office/drawing/2014/main" val="2601582277"/>
                    </a:ext>
                  </a:extLst>
                </a:gridCol>
              </a:tblGrid>
              <a:tr h="5151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DV_KEY                       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EM_LOS_DESC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>
                          <a:solidFill>
                            <a:srgbClr val="FEFEFE"/>
                          </a:solidFill>
                          <a:effectLst/>
                        </a:rPr>
                        <a:t>ICD_ROOT</a:t>
                      </a:r>
                      <a:endParaRPr lang="en-US" sz="7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ICD_DESCRIPTION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Procedure</a:t>
                      </a:r>
                      <a:b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</a:b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Group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Procedure</a:t>
                      </a:r>
                      <a:b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</a:b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family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n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LOS-3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LOS-4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solidFill>
                            <a:srgbClr val="FEFEFE"/>
                          </a:solidFill>
                          <a:effectLst/>
                        </a:rPr>
                        <a:t>LOS-5</a:t>
                      </a:r>
                      <a:endParaRPr lang="en-US" sz="700" b="1" i="0" u="none" strike="noStrike" dirty="0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808139"/>
                  </a:ext>
                </a:extLst>
              </a:tr>
              <a:tr h="82171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Evaluation and Management Level of Service Links for ALL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H33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Unspecified retinal detachment with retinal break, right eye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OVCON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Outpatient Consultation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65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36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29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65818349"/>
                  </a:ext>
                </a:extLst>
              </a:tr>
              <a:tr h="82171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Evaluation and Management Level of Service Links for 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Wedge compression fracture of unspecified thoracic vertebra, initial encounter for closed fracture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OVCON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Outpatient Consultation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354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205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149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91976775"/>
                  </a:ext>
                </a:extLst>
              </a:tr>
              <a:tr h="82171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Evaluation and Management Level of Service Links for 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Unspecified injury of muscle and tendon of long flexor muscle of toe at ankle and foot level, right foot, initial encounter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OVCON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Outpatient Consultation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180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105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75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20551377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1EDCE2-F4D5-A062-22D6-9BE12537C403}"/>
              </a:ext>
            </a:extLst>
          </p:cNvPr>
          <p:cNvSpPr txBox="1"/>
          <p:nvPr/>
        </p:nvSpPr>
        <p:spPr>
          <a:xfrm>
            <a:off x="583140" y="809111"/>
            <a:ext cx="2457450" cy="3143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OP Consultation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34C667-805F-A86F-C774-5E3E5A86F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728947"/>
              </p:ext>
            </p:extLst>
          </p:nvPr>
        </p:nvGraphicFramePr>
        <p:xfrm>
          <a:off x="154005" y="1162009"/>
          <a:ext cx="3469727" cy="3920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79077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heme/theme1.xml><?xml version="1.0" encoding="utf-8"?>
<a:theme xmlns:a="http://schemas.openxmlformats.org/drawingml/2006/main" name="PPT Template - Cotiviti Corporate">
  <a:themeElements>
    <a:clrScheme name="Cotiviti 2025">
      <a:dk1>
        <a:srgbClr val="000000"/>
      </a:dk1>
      <a:lt1>
        <a:srgbClr val="FFFFFF"/>
      </a:lt1>
      <a:dk2>
        <a:srgbClr val="FF8600"/>
      </a:dk2>
      <a:lt2>
        <a:srgbClr val="94D648"/>
      </a:lt2>
      <a:accent1>
        <a:srgbClr val="30006F"/>
      </a:accent1>
      <a:accent2>
        <a:srgbClr val="9579D3"/>
      </a:accent2>
      <a:accent3>
        <a:srgbClr val="EC008C"/>
      </a:accent3>
      <a:accent4>
        <a:srgbClr val="00B1F5"/>
      </a:accent4>
      <a:accent5>
        <a:srgbClr val="ECE700"/>
      </a:accent5>
      <a:accent6>
        <a:srgbClr val="00D3CB"/>
      </a:accent6>
      <a:hlink>
        <a:srgbClr val="9579D3"/>
      </a:hlink>
      <a:folHlink>
        <a:srgbClr val="9578D3"/>
      </a:folHlink>
    </a:clrScheme>
    <a:fontScheme name="Cotiviti 202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Template2025" id="{7ECD081A-B5A8-7947-9DE3-CF83796D7EC5}" vid="{E48CC56D-70E2-5D46-AB0F-0D80E894D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D6CE3D13E6C4FA786C6037481A13F" ma:contentTypeVersion="15" ma:contentTypeDescription="Create a new document." ma:contentTypeScope="" ma:versionID="bae9d50ccf23c98650d6b1d9245e8df5">
  <xsd:schema xmlns:xsd="http://www.w3.org/2001/XMLSchema" xmlns:xs="http://www.w3.org/2001/XMLSchema" xmlns:p="http://schemas.microsoft.com/office/2006/metadata/properties" xmlns:ns2="768f84be-2937-4f54-8049-83c4d941f153" xmlns:ns3="0f93685d-c8ff-466b-ac8b-e5f4ec489695" targetNamespace="http://schemas.microsoft.com/office/2006/metadata/properties" ma:root="true" ma:fieldsID="bfd236bef05f6b551b9458dda656504c" ns2:_="" ns3:_="">
    <xsd:import namespace="768f84be-2937-4f54-8049-83c4d941f153"/>
    <xsd:import namespace="0f93685d-c8ff-466b-ac8b-e5f4ec4896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f84be-2937-4f54-8049-83c4d941f1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8c438ca-409b-496c-9fe7-646d9655597c}" ma:internalName="TaxCatchAll" ma:showField="CatchAllData" ma:web="768f84be-2937-4f54-8049-83c4d941f1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3685d-c8ff-466b-ac8b-e5f4ec489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93685d-c8ff-466b-ac8b-e5f4ec489695">
      <Terms xmlns="http://schemas.microsoft.com/office/infopath/2007/PartnerControls"/>
    </lcf76f155ced4ddcb4097134ff3c332f>
    <TaxCatchAll xmlns="768f84be-2937-4f54-8049-83c4d941f153" xsi:nil="true"/>
  </documentManagement>
</p:properties>
</file>

<file path=customXml/itemProps1.xml><?xml version="1.0" encoding="utf-8"?>
<ds:datastoreItem xmlns:ds="http://schemas.openxmlformats.org/officeDocument/2006/customXml" ds:itemID="{E5B9AF2C-7E1E-4BB0-B0CC-7B64D789F6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8f84be-2937-4f54-8049-83c4d941f153"/>
    <ds:schemaRef ds:uri="0f93685d-c8ff-466b-ac8b-e5f4ec489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BE0162-B3B5-4B02-9B39-8239381A7630}">
  <ds:schemaRefs>
    <ds:schemaRef ds:uri="http://schemas.microsoft.com/office/2006/documentManagement/types"/>
    <ds:schemaRef ds:uri="http://schemas.microsoft.com/office/2006/metadata/properties"/>
    <ds:schemaRef ds:uri="768f84be-2937-4f54-8049-83c4d941f153"/>
    <ds:schemaRef ds:uri="http://purl.org/dc/terms/"/>
    <ds:schemaRef ds:uri="http://purl.org/dc/elements/1.1/"/>
    <ds:schemaRef ds:uri="http://purl.org/dc/dcmitype/"/>
    <ds:schemaRef ds:uri="0f93685d-c8ff-466b-ac8b-e5f4ec48969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680316a-5e9e-4cc5-a52e-9ee89ee8c404}" enabled="0" method="" siteId="{7680316a-5e9e-4cc5-a52e-9ee89ee8c40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PPTTemplate2025</Template>
  <TotalTime>17330</TotalTime>
  <Words>3120</Words>
  <Application>Microsoft Office PowerPoint</Application>
  <PresentationFormat>Widescreen</PresentationFormat>
  <Paragraphs>667</Paragraphs>
  <Slides>28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Aptos</vt:lpstr>
      <vt:lpstr>Montserrat</vt:lpstr>
      <vt:lpstr>Montserrat Medium</vt:lpstr>
      <vt:lpstr>Montserrat Light</vt:lpstr>
      <vt:lpstr>Wingdings</vt:lpstr>
      <vt:lpstr>Courier New</vt:lpstr>
      <vt:lpstr>Arial</vt:lpstr>
      <vt:lpstr>Aptos Display</vt:lpstr>
      <vt:lpstr>Montserrat SemiBold</vt:lpstr>
      <vt:lpstr>PPT Template - Cotiviti Corporate</vt:lpstr>
      <vt:lpstr>think-cell Slide</vt:lpstr>
      <vt:lpstr>AI, Analytics, and Innovation:  My Cotiviti Internship Journey</vt:lpstr>
      <vt:lpstr>Agenda</vt:lpstr>
      <vt:lpstr>PowerPoint Presentation</vt:lpstr>
      <vt:lpstr>Data Overview</vt:lpstr>
      <vt:lpstr>Data Transformation</vt:lpstr>
      <vt:lpstr>Baseline LOS Mix: What’s Typical vs. Rare</vt:lpstr>
      <vt:lpstr>Set Allowed Levels by Family: What Actually Occurs</vt:lpstr>
      <vt:lpstr>Feasible LOS by procedure Group </vt:lpstr>
      <vt:lpstr>Examples for Outpatient Consult Procedural family</vt:lpstr>
      <vt:lpstr>High-LOS Hotspots - Share of LOS 4/5 by Diagnosis × Procedure Group</vt:lpstr>
      <vt:lpstr>LOS Consistency Map: Green / Yellow / Red</vt:lpstr>
      <vt:lpstr>Next Steps: </vt:lpstr>
      <vt:lpstr>Ask Data POC</vt:lpstr>
      <vt:lpstr>Ask POC: PPM Benchmark Data Copilot Executive Summary</vt:lpstr>
      <vt:lpstr>Ask POC: Examples </vt:lpstr>
      <vt:lpstr>PowerPoint Presentation</vt:lpstr>
      <vt:lpstr>PowerPoint Presentation</vt:lpstr>
      <vt:lpstr>Example: Downcode Targets - High 4/5 Usage where typical Level ≤3</vt:lpstr>
      <vt:lpstr>Procedural group Abbreviations:</vt:lpstr>
      <vt:lpstr>E&amp;M Claims Data Analysis</vt:lpstr>
      <vt:lpstr>Pareto of Volume - Focus on Top procedure that drive most activity</vt:lpstr>
      <vt:lpstr>Data Transformation (Wide → Long)</vt:lpstr>
      <vt:lpstr>Data Preprocessing</vt:lpstr>
      <vt:lpstr>Evaluation and Management Level of Service Recalibration</vt:lpstr>
      <vt:lpstr>PowerPoint Presentation</vt:lpstr>
      <vt:lpstr>PowerPoint Presentation</vt:lpstr>
      <vt:lpstr>Set Allowed Levels by Family: What Actually Occurs</vt:lpstr>
      <vt:lpstr>Data Overview &amp; Workflow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Kabadi, Pooja</dc:creator>
  <cp:keywords/>
  <dc:description/>
  <cp:lastModifiedBy>Kabadi, Pooja</cp:lastModifiedBy>
  <cp:revision>21</cp:revision>
  <cp:lastPrinted>2021-12-14T17:29:48Z</cp:lastPrinted>
  <dcterms:created xsi:type="dcterms:W3CDTF">2025-09-09T19:32:59Z</dcterms:created>
  <dcterms:modified xsi:type="dcterms:W3CDTF">2025-10-31T04:07:22Z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0x0101007F4D6CE3D13E6C4FA786C6037481A13F</vt:lpwstr>
  </property>
  <property fmtid="{D5CDD505-2E9C-101B-9397-08002B2CF9AE}" pid="3" name="MediaServiceImageTags">
    <vt:lpwstr/>
  </property>
</Properties>
</file>